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1" r:id="rId1"/>
  </p:sldMasterIdLst>
  <p:notesMasterIdLst>
    <p:notesMasterId r:id="rId30"/>
  </p:notesMasterIdLst>
  <p:sldIdLst>
    <p:sldId id="256" r:id="rId2"/>
    <p:sldId id="258" r:id="rId3"/>
    <p:sldId id="260" r:id="rId4"/>
    <p:sldId id="261" r:id="rId5"/>
    <p:sldId id="277" r:id="rId6"/>
    <p:sldId id="291" r:id="rId7"/>
    <p:sldId id="281" r:id="rId8"/>
    <p:sldId id="286" r:id="rId9"/>
    <p:sldId id="265" r:id="rId10"/>
    <p:sldId id="263" r:id="rId11"/>
    <p:sldId id="284" r:id="rId12"/>
    <p:sldId id="285" r:id="rId13"/>
    <p:sldId id="268" r:id="rId14"/>
    <p:sldId id="271" r:id="rId15"/>
    <p:sldId id="274" r:id="rId16"/>
    <p:sldId id="272" r:id="rId17"/>
    <p:sldId id="282" r:id="rId18"/>
    <p:sldId id="273" r:id="rId19"/>
    <p:sldId id="292" r:id="rId20"/>
    <p:sldId id="287" r:id="rId21"/>
    <p:sldId id="264" r:id="rId22"/>
    <p:sldId id="275" r:id="rId23"/>
    <p:sldId id="276" r:id="rId24"/>
    <p:sldId id="290" r:id="rId25"/>
    <p:sldId id="288" r:id="rId26"/>
    <p:sldId id="289" r:id="rId27"/>
    <p:sldId id="293" r:id="rId28"/>
    <p:sldId id="262"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66FE559-665E-4DA1-A627-843598037B3B}" v="1376" dt="2024-03-19T14:23:53.196"/>
    <p1510:client id="{2FACD270-073D-8647-29E1-AC44F7BC59FC}" v="84" dt="2024-03-18T21:18:58.451"/>
    <p1510:client id="{AD82B09E-D45D-4F8F-B7C4-662DA61D758C}" v="3547" dt="2024-03-19T17:34:37.192"/>
    <p1510:client id="{BC5EDD61-547C-4671-9CDA-3C008CE5615D}" v="1070" dt="2024-03-18T21:04:49.54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microsoft.com/office/2015/10/relationships/revisionInfo" Target="revisionInfo.xml"/><Relationship Id="rId8" Type="http://schemas.openxmlformats.org/officeDocument/2006/relationships/slide" Target="slides/slide7.xml"/></Relationships>
</file>

<file path=ppt/diagrams/_rels/data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diagrams/_rels/data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7.svg"/><Relationship Id="rId1" Type="http://schemas.openxmlformats.org/officeDocument/2006/relationships/image" Target="../media/image16.png"/><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3.svg"/></Relationships>
</file>

<file path=ppt/diagrams/_rels/data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svg"/><Relationship Id="rId1" Type="http://schemas.openxmlformats.org/officeDocument/2006/relationships/image" Target="../media/image20.png"/><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svg"/></Relationships>
</file>

<file path=ppt/diagrams/_rels/drawing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diagrams/_rels/drawing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7.svg"/><Relationship Id="rId1" Type="http://schemas.openxmlformats.org/officeDocument/2006/relationships/image" Target="../media/image16.png"/><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3.svg"/></Relationships>
</file>

<file path=ppt/diagrams/_rels/drawing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svg"/><Relationship Id="rId1" Type="http://schemas.openxmlformats.org/officeDocument/2006/relationships/image" Target="../media/image20.png"/><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sv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A4F3EE5-8158-4D7E-B3C7-248219173867}" type="doc">
      <dgm:prSet loTypeId="urn:microsoft.com/office/officeart/2017/3/layout/DropPinTimeline" loCatId="process" qsTypeId="urn:microsoft.com/office/officeart/2005/8/quickstyle/simple4" qsCatId="simple" csTypeId="urn:microsoft.com/office/officeart/2005/8/colors/colorful2" csCatId="colorful" phldr="1"/>
      <dgm:spPr/>
      <dgm:t>
        <a:bodyPr/>
        <a:lstStyle/>
        <a:p>
          <a:endParaRPr lang="en-US"/>
        </a:p>
      </dgm:t>
    </dgm:pt>
    <dgm:pt modelId="{87D37371-336C-42C3-9E7B-FACCA1609A9C}">
      <dgm:prSet/>
      <dgm:spPr/>
      <dgm:t>
        <a:bodyPr/>
        <a:lstStyle/>
        <a:p>
          <a:pPr>
            <a:defRPr b="1"/>
          </a:pPr>
          <a:r>
            <a:rPr lang="en-US"/>
            <a:t>1993</a:t>
          </a:r>
        </a:p>
      </dgm:t>
    </dgm:pt>
    <dgm:pt modelId="{B3BC3706-A418-4BF3-B0F5-2B39D9702A84}" type="parTrans" cxnId="{20698C8C-D180-42BE-A3B0-4EA4CD834A8D}">
      <dgm:prSet/>
      <dgm:spPr/>
      <dgm:t>
        <a:bodyPr/>
        <a:lstStyle/>
        <a:p>
          <a:endParaRPr lang="en-US"/>
        </a:p>
      </dgm:t>
    </dgm:pt>
    <dgm:pt modelId="{013A55E6-2002-425E-8259-9C6AC1579A0F}" type="sibTrans" cxnId="{20698C8C-D180-42BE-A3B0-4EA4CD834A8D}">
      <dgm:prSet/>
      <dgm:spPr/>
      <dgm:t>
        <a:bodyPr/>
        <a:lstStyle/>
        <a:p>
          <a:endParaRPr lang="en-US"/>
        </a:p>
      </dgm:t>
    </dgm:pt>
    <dgm:pt modelId="{6570A3EA-C1CB-4A79-B3C5-E4116A56F35E}">
      <dgm:prSet/>
      <dgm:spPr/>
      <dgm:t>
        <a:bodyPr/>
        <a:lstStyle/>
        <a:p>
          <a:r>
            <a:rPr lang="en-US"/>
            <a:t>Since 1993, Barnes and Nobles worked with Starbucks</a:t>
          </a:r>
        </a:p>
      </dgm:t>
    </dgm:pt>
    <dgm:pt modelId="{DF4F5654-EC28-4E21-B493-8D7B2CB10859}" type="parTrans" cxnId="{03090A6A-AB4A-489D-973B-A142E51E6565}">
      <dgm:prSet/>
      <dgm:spPr/>
      <dgm:t>
        <a:bodyPr/>
        <a:lstStyle/>
        <a:p>
          <a:endParaRPr lang="en-US"/>
        </a:p>
      </dgm:t>
    </dgm:pt>
    <dgm:pt modelId="{6EC48584-CA83-4FAF-B521-147B55FA4319}" type="sibTrans" cxnId="{03090A6A-AB4A-489D-973B-A142E51E6565}">
      <dgm:prSet/>
      <dgm:spPr/>
      <dgm:t>
        <a:bodyPr/>
        <a:lstStyle/>
        <a:p>
          <a:endParaRPr lang="en-US"/>
        </a:p>
      </dgm:t>
    </dgm:pt>
    <dgm:pt modelId="{AB7F7D5B-EA81-4D3F-AC41-F09F2BD5BBEE}">
      <dgm:prSet/>
      <dgm:spPr/>
      <dgm:t>
        <a:bodyPr/>
        <a:lstStyle/>
        <a:p>
          <a:pPr>
            <a:defRPr b="1"/>
          </a:pPr>
          <a:r>
            <a:rPr lang="en-US"/>
            <a:t>2006</a:t>
          </a:r>
        </a:p>
      </dgm:t>
    </dgm:pt>
    <dgm:pt modelId="{89B06664-B00E-4668-B4BC-1007445B4D50}" type="parTrans" cxnId="{5786F29F-05FD-4D55-A00E-94AEBC2FB3A8}">
      <dgm:prSet/>
      <dgm:spPr/>
      <dgm:t>
        <a:bodyPr/>
        <a:lstStyle/>
        <a:p>
          <a:endParaRPr lang="en-US"/>
        </a:p>
      </dgm:t>
    </dgm:pt>
    <dgm:pt modelId="{5B28907C-7218-4E53-AF4E-F97DA2560962}" type="sibTrans" cxnId="{5786F29F-05FD-4D55-A00E-94AEBC2FB3A8}">
      <dgm:prSet/>
      <dgm:spPr/>
      <dgm:t>
        <a:bodyPr/>
        <a:lstStyle/>
        <a:p>
          <a:endParaRPr lang="en-US"/>
        </a:p>
      </dgm:t>
    </dgm:pt>
    <dgm:pt modelId="{EF9C9B44-95B7-4A88-93F1-7FD563D1B8FB}">
      <dgm:prSet/>
      <dgm:spPr/>
      <dgm:t>
        <a:bodyPr/>
        <a:lstStyle/>
        <a:p>
          <a:r>
            <a:rPr lang="en-US"/>
            <a:t>In 2006, J.C. Penny was suffering and coordinated with Sephora</a:t>
          </a:r>
        </a:p>
      </dgm:t>
    </dgm:pt>
    <dgm:pt modelId="{72FBC8DA-08AE-4374-B63C-C05CCE1D068E}" type="parTrans" cxnId="{9A9B7C08-F5A4-4FC1-BFAC-34ED832CE2E7}">
      <dgm:prSet/>
      <dgm:spPr/>
      <dgm:t>
        <a:bodyPr/>
        <a:lstStyle/>
        <a:p>
          <a:endParaRPr lang="en-US"/>
        </a:p>
      </dgm:t>
    </dgm:pt>
    <dgm:pt modelId="{5CA6A176-4F46-4CC8-8D48-4553946C42BD}" type="sibTrans" cxnId="{9A9B7C08-F5A4-4FC1-BFAC-34ED832CE2E7}">
      <dgm:prSet/>
      <dgm:spPr/>
      <dgm:t>
        <a:bodyPr/>
        <a:lstStyle/>
        <a:p>
          <a:endParaRPr lang="en-US"/>
        </a:p>
      </dgm:t>
    </dgm:pt>
    <dgm:pt modelId="{CC1CAE5C-332B-4946-BCED-378C6FBADEFB}">
      <dgm:prSet/>
      <dgm:spPr/>
      <dgm:t>
        <a:bodyPr/>
        <a:lstStyle/>
        <a:p>
          <a:pPr>
            <a:defRPr b="1"/>
          </a:pPr>
          <a:r>
            <a:rPr lang="en-US"/>
            <a:t>2013</a:t>
          </a:r>
        </a:p>
      </dgm:t>
    </dgm:pt>
    <dgm:pt modelId="{C8D68B1C-2987-4DF7-BBD6-2E29791FEA0F}" type="parTrans" cxnId="{BD6B20B1-E182-44E0-941F-B82E3397172B}">
      <dgm:prSet/>
      <dgm:spPr/>
      <dgm:t>
        <a:bodyPr/>
        <a:lstStyle/>
        <a:p>
          <a:endParaRPr lang="en-US"/>
        </a:p>
      </dgm:t>
    </dgm:pt>
    <dgm:pt modelId="{23B5DD87-5671-45F3-8FD4-A95D21FAC676}" type="sibTrans" cxnId="{BD6B20B1-E182-44E0-941F-B82E3397172B}">
      <dgm:prSet/>
      <dgm:spPr/>
      <dgm:t>
        <a:bodyPr/>
        <a:lstStyle/>
        <a:p>
          <a:endParaRPr lang="en-US"/>
        </a:p>
      </dgm:t>
    </dgm:pt>
    <dgm:pt modelId="{AC7882AE-3D73-40ED-9603-A3ADB26CBD5D}">
      <dgm:prSet/>
      <dgm:spPr/>
      <dgm:t>
        <a:bodyPr/>
        <a:lstStyle/>
        <a:p>
          <a:r>
            <a:rPr lang="en-US"/>
            <a:t>Best Buy and Samsung opened Samsung Experience Shop in 2013</a:t>
          </a:r>
        </a:p>
      </dgm:t>
    </dgm:pt>
    <dgm:pt modelId="{9391834A-2351-4B34-9456-48942F5AA5C2}" type="parTrans" cxnId="{A026023E-A12C-4FF0-9BFC-0985F743BBD8}">
      <dgm:prSet/>
      <dgm:spPr/>
      <dgm:t>
        <a:bodyPr/>
        <a:lstStyle/>
        <a:p>
          <a:endParaRPr lang="en-US"/>
        </a:p>
      </dgm:t>
    </dgm:pt>
    <dgm:pt modelId="{FAC83CFB-A02C-4197-92D0-E8EB65276623}" type="sibTrans" cxnId="{A026023E-A12C-4FF0-9BFC-0985F743BBD8}">
      <dgm:prSet/>
      <dgm:spPr/>
      <dgm:t>
        <a:bodyPr/>
        <a:lstStyle/>
        <a:p>
          <a:endParaRPr lang="en-US"/>
        </a:p>
      </dgm:t>
    </dgm:pt>
    <dgm:pt modelId="{106DF17B-6A20-4E0B-826C-F6FC068CF712}">
      <dgm:prSet/>
      <dgm:spPr/>
      <dgm:t>
        <a:bodyPr/>
        <a:lstStyle/>
        <a:p>
          <a:pPr>
            <a:defRPr b="1"/>
          </a:pPr>
          <a:r>
            <a:rPr lang="en-US"/>
            <a:t>2017</a:t>
          </a:r>
        </a:p>
      </dgm:t>
    </dgm:pt>
    <dgm:pt modelId="{7423D950-9901-4332-B084-5112D7C89961}" type="parTrans" cxnId="{B03B322A-321C-4B9E-A73C-6E9E22E23A28}">
      <dgm:prSet/>
      <dgm:spPr/>
      <dgm:t>
        <a:bodyPr/>
        <a:lstStyle/>
        <a:p>
          <a:endParaRPr lang="en-US"/>
        </a:p>
      </dgm:t>
    </dgm:pt>
    <dgm:pt modelId="{4AE929C4-466C-4C6E-91E8-258B50386A98}" type="sibTrans" cxnId="{B03B322A-321C-4B9E-A73C-6E9E22E23A28}">
      <dgm:prSet/>
      <dgm:spPr/>
      <dgm:t>
        <a:bodyPr/>
        <a:lstStyle/>
        <a:p>
          <a:endParaRPr lang="en-US"/>
        </a:p>
      </dgm:t>
    </dgm:pt>
    <dgm:pt modelId="{A656DA83-4F78-4192-BA30-3A20F265D418}">
      <dgm:prSet/>
      <dgm:spPr/>
      <dgm:t>
        <a:bodyPr/>
        <a:lstStyle/>
        <a:p>
          <a:r>
            <a:rPr lang="en-US"/>
            <a:t>Because of Walgreens’ late hours, in 2017, it served as a convenient location to drop off FedEx packages</a:t>
          </a:r>
        </a:p>
      </dgm:t>
    </dgm:pt>
    <dgm:pt modelId="{3D16D706-B2AF-418A-99DE-2D97FC903D21}" type="parTrans" cxnId="{A6D20CB9-A8D3-4000-9211-73960CB0DCDE}">
      <dgm:prSet/>
      <dgm:spPr/>
      <dgm:t>
        <a:bodyPr/>
        <a:lstStyle/>
        <a:p>
          <a:endParaRPr lang="en-US"/>
        </a:p>
      </dgm:t>
    </dgm:pt>
    <dgm:pt modelId="{6E8C05E5-B8F1-4C5F-81FC-1D7A41278497}" type="sibTrans" cxnId="{A6D20CB9-A8D3-4000-9211-73960CB0DCDE}">
      <dgm:prSet/>
      <dgm:spPr/>
      <dgm:t>
        <a:bodyPr/>
        <a:lstStyle/>
        <a:p>
          <a:endParaRPr lang="en-US"/>
        </a:p>
      </dgm:t>
    </dgm:pt>
    <dgm:pt modelId="{E3BB00C8-D732-462F-97BA-5807A52AAD6E}" type="pres">
      <dgm:prSet presAssocID="{9A4F3EE5-8158-4D7E-B3C7-248219173867}" presName="root" presStyleCnt="0">
        <dgm:presLayoutVars>
          <dgm:chMax/>
          <dgm:chPref/>
          <dgm:animLvl val="lvl"/>
        </dgm:presLayoutVars>
      </dgm:prSet>
      <dgm:spPr/>
    </dgm:pt>
    <dgm:pt modelId="{B6FA0CB1-6DBC-4623-9E7E-19CE4983E509}" type="pres">
      <dgm:prSet presAssocID="{9A4F3EE5-8158-4D7E-B3C7-248219173867}" presName="divider" presStyleLbl="fgAcc1" presStyleIdx="0" presStyleCnt="5"/>
      <dgm:spPr>
        <a:solidFill>
          <a:schemeClr val="lt1">
            <a:alpha val="90000"/>
            <a:hueOff val="0"/>
            <a:satOff val="0"/>
            <a:lumOff val="0"/>
            <a:alphaOff val="0"/>
          </a:schemeClr>
        </a:solidFill>
        <a:ln w="19050" cap="flat" cmpd="sng" algn="ctr">
          <a:solidFill>
            <a:schemeClr val="accent2">
              <a:hueOff val="0"/>
              <a:satOff val="0"/>
              <a:lumOff val="0"/>
              <a:alphaOff val="0"/>
            </a:schemeClr>
          </a:solidFill>
          <a:prstDash val="solid"/>
          <a:miter lim="800000"/>
          <a:tailEnd type="triangle" w="lg" len="lg"/>
        </a:ln>
        <a:effectLst/>
      </dgm:spPr>
    </dgm:pt>
    <dgm:pt modelId="{139A4773-9244-495B-A24E-9E448D1F0DF9}" type="pres">
      <dgm:prSet presAssocID="{9A4F3EE5-8158-4D7E-B3C7-248219173867}" presName="nodes" presStyleCnt="0">
        <dgm:presLayoutVars>
          <dgm:chMax/>
          <dgm:chPref/>
          <dgm:animLvl val="lvl"/>
        </dgm:presLayoutVars>
      </dgm:prSet>
      <dgm:spPr/>
    </dgm:pt>
    <dgm:pt modelId="{72D043CD-80FD-4B41-A129-EDB6E1DDADF9}" type="pres">
      <dgm:prSet presAssocID="{87D37371-336C-42C3-9E7B-FACCA1609A9C}" presName="composite" presStyleCnt="0"/>
      <dgm:spPr/>
    </dgm:pt>
    <dgm:pt modelId="{FC69CB98-05EE-419D-8FA8-2953345F736D}" type="pres">
      <dgm:prSet presAssocID="{87D37371-336C-42C3-9E7B-FACCA1609A9C}" presName="ConnectorPoint" presStyleLbl="lnNode1" presStyleIdx="0" presStyleCnt="4"/>
      <dgm:spPr>
        <a:gradFill rotWithShape="0">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w="6350" cap="flat" cmpd="sng" algn="ctr">
          <a:solidFill>
            <a:schemeClr val="lt1">
              <a:hueOff val="0"/>
              <a:satOff val="0"/>
              <a:lumOff val="0"/>
              <a:alphaOff val="0"/>
            </a:schemeClr>
          </a:solidFill>
          <a:prstDash val="solid"/>
          <a:miter lim="800000"/>
        </a:ln>
        <a:effectLst/>
      </dgm:spPr>
    </dgm:pt>
    <dgm:pt modelId="{716E9450-6EFC-424A-BB91-C4B08F06470F}" type="pres">
      <dgm:prSet presAssocID="{87D37371-336C-42C3-9E7B-FACCA1609A9C}" presName="DropPinPlaceHolder" presStyleCnt="0"/>
      <dgm:spPr/>
    </dgm:pt>
    <dgm:pt modelId="{88199F87-1F68-4086-8ED0-9898C04C976F}" type="pres">
      <dgm:prSet presAssocID="{87D37371-336C-42C3-9E7B-FACCA1609A9C}" presName="DropPin" presStyleLbl="alignNode1" presStyleIdx="0" presStyleCnt="4"/>
      <dgm:spPr/>
    </dgm:pt>
    <dgm:pt modelId="{69D1F1E4-6249-4CFE-89E5-144BD3932A61}" type="pres">
      <dgm:prSet presAssocID="{87D37371-336C-42C3-9E7B-FACCA1609A9C}" presName="Ellipse" presStyleLbl="fgAcc1" presStyleIdx="1" presStyleCnt="5"/>
      <dgm:spPr>
        <a:solidFill>
          <a:schemeClr val="lt1">
            <a:alpha val="90000"/>
            <a:hueOff val="0"/>
            <a:satOff val="0"/>
            <a:lumOff val="0"/>
            <a:alphaOff val="0"/>
          </a:schemeClr>
        </a:solidFill>
        <a:ln w="6350" cap="flat" cmpd="sng" algn="ctr">
          <a:noFill/>
          <a:prstDash val="solid"/>
          <a:miter lim="800000"/>
        </a:ln>
        <a:effectLst/>
      </dgm:spPr>
    </dgm:pt>
    <dgm:pt modelId="{68531795-E3EF-4759-B47A-E3BFB8EEF4CC}" type="pres">
      <dgm:prSet presAssocID="{87D37371-336C-42C3-9E7B-FACCA1609A9C}" presName="L2TextContainer" presStyleLbl="revTx" presStyleIdx="0" presStyleCnt="8">
        <dgm:presLayoutVars>
          <dgm:bulletEnabled val="1"/>
        </dgm:presLayoutVars>
      </dgm:prSet>
      <dgm:spPr/>
    </dgm:pt>
    <dgm:pt modelId="{31F9727F-8FAE-4DB7-A1F1-54B60B852645}" type="pres">
      <dgm:prSet presAssocID="{87D37371-336C-42C3-9E7B-FACCA1609A9C}" presName="L1TextContainer" presStyleLbl="revTx" presStyleIdx="1" presStyleCnt="8">
        <dgm:presLayoutVars>
          <dgm:chMax val="1"/>
          <dgm:chPref val="1"/>
          <dgm:bulletEnabled val="1"/>
        </dgm:presLayoutVars>
      </dgm:prSet>
      <dgm:spPr/>
    </dgm:pt>
    <dgm:pt modelId="{E770DC9E-538C-4AB4-8CC9-4E27E8B2AA61}" type="pres">
      <dgm:prSet presAssocID="{87D37371-336C-42C3-9E7B-FACCA1609A9C}" presName="ConnectLine" presStyleLbl="sibTrans1D1" presStyleIdx="0" presStyleCnt="4"/>
      <dgm:spPr>
        <a:noFill/>
        <a:ln w="12700" cap="flat" cmpd="sng" algn="ctr">
          <a:solidFill>
            <a:schemeClr val="accent2">
              <a:hueOff val="0"/>
              <a:satOff val="0"/>
              <a:lumOff val="0"/>
              <a:alphaOff val="0"/>
            </a:schemeClr>
          </a:solidFill>
          <a:prstDash val="dash"/>
          <a:miter lim="800000"/>
        </a:ln>
        <a:effectLst/>
      </dgm:spPr>
    </dgm:pt>
    <dgm:pt modelId="{C2856208-10CD-4719-8625-7022085F87E0}" type="pres">
      <dgm:prSet presAssocID="{87D37371-336C-42C3-9E7B-FACCA1609A9C}" presName="EmptyPlaceHolder" presStyleCnt="0"/>
      <dgm:spPr/>
    </dgm:pt>
    <dgm:pt modelId="{207FF6B6-0C28-48FF-96FA-36F1ED0824DA}" type="pres">
      <dgm:prSet presAssocID="{013A55E6-2002-425E-8259-9C6AC1579A0F}" presName="spaceBetweenRectangles" presStyleCnt="0"/>
      <dgm:spPr/>
    </dgm:pt>
    <dgm:pt modelId="{D0FBE622-F824-4F9D-98A3-F2BE55290ACA}" type="pres">
      <dgm:prSet presAssocID="{AB7F7D5B-EA81-4D3F-AC41-F09F2BD5BBEE}" presName="composite" presStyleCnt="0"/>
      <dgm:spPr/>
    </dgm:pt>
    <dgm:pt modelId="{8F944707-17F5-432B-A841-CF1300E2D4A4}" type="pres">
      <dgm:prSet presAssocID="{AB7F7D5B-EA81-4D3F-AC41-F09F2BD5BBEE}" presName="ConnectorPoint" presStyleLbl="lnNode1" presStyleIdx="1" presStyleCnt="4"/>
      <dgm:spPr>
        <a:gradFill rotWithShape="0">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w="6350" cap="flat" cmpd="sng" algn="ctr">
          <a:solidFill>
            <a:schemeClr val="lt1">
              <a:hueOff val="0"/>
              <a:satOff val="0"/>
              <a:lumOff val="0"/>
              <a:alphaOff val="0"/>
            </a:schemeClr>
          </a:solidFill>
          <a:prstDash val="solid"/>
          <a:miter lim="800000"/>
        </a:ln>
        <a:effectLst/>
      </dgm:spPr>
    </dgm:pt>
    <dgm:pt modelId="{DC77DAFA-1764-441A-B310-2E0EBAD1C943}" type="pres">
      <dgm:prSet presAssocID="{AB7F7D5B-EA81-4D3F-AC41-F09F2BD5BBEE}" presName="DropPinPlaceHolder" presStyleCnt="0"/>
      <dgm:spPr/>
    </dgm:pt>
    <dgm:pt modelId="{9EDD1DDD-B17A-4630-8E5E-5218F5393604}" type="pres">
      <dgm:prSet presAssocID="{AB7F7D5B-EA81-4D3F-AC41-F09F2BD5BBEE}" presName="DropPin" presStyleLbl="alignNode1" presStyleIdx="1" presStyleCnt="4"/>
      <dgm:spPr/>
    </dgm:pt>
    <dgm:pt modelId="{8D344DB7-BEA0-429C-876A-5431D8D75A88}" type="pres">
      <dgm:prSet presAssocID="{AB7F7D5B-EA81-4D3F-AC41-F09F2BD5BBEE}" presName="Ellipse" presStyleLbl="fgAcc1" presStyleIdx="2" presStyleCnt="5"/>
      <dgm:spPr>
        <a:solidFill>
          <a:schemeClr val="lt1">
            <a:alpha val="90000"/>
            <a:hueOff val="0"/>
            <a:satOff val="0"/>
            <a:lumOff val="0"/>
            <a:alphaOff val="0"/>
          </a:schemeClr>
        </a:solidFill>
        <a:ln w="6350" cap="flat" cmpd="sng" algn="ctr">
          <a:noFill/>
          <a:prstDash val="solid"/>
          <a:miter lim="800000"/>
        </a:ln>
        <a:effectLst/>
      </dgm:spPr>
    </dgm:pt>
    <dgm:pt modelId="{5C932AB9-3220-4551-B9F0-522F2DB32FEF}" type="pres">
      <dgm:prSet presAssocID="{AB7F7D5B-EA81-4D3F-AC41-F09F2BD5BBEE}" presName="L2TextContainer" presStyleLbl="revTx" presStyleIdx="2" presStyleCnt="8">
        <dgm:presLayoutVars>
          <dgm:bulletEnabled val="1"/>
        </dgm:presLayoutVars>
      </dgm:prSet>
      <dgm:spPr/>
    </dgm:pt>
    <dgm:pt modelId="{D062A25C-617B-4295-A987-A9B68A1B2F46}" type="pres">
      <dgm:prSet presAssocID="{AB7F7D5B-EA81-4D3F-AC41-F09F2BD5BBEE}" presName="L1TextContainer" presStyleLbl="revTx" presStyleIdx="3" presStyleCnt="8">
        <dgm:presLayoutVars>
          <dgm:chMax val="1"/>
          <dgm:chPref val="1"/>
          <dgm:bulletEnabled val="1"/>
        </dgm:presLayoutVars>
      </dgm:prSet>
      <dgm:spPr/>
    </dgm:pt>
    <dgm:pt modelId="{A302894A-4933-4DB0-AFF0-B225C77DC029}" type="pres">
      <dgm:prSet presAssocID="{AB7F7D5B-EA81-4D3F-AC41-F09F2BD5BBEE}" presName="ConnectLine" presStyleLbl="sibTrans1D1" presStyleIdx="1" presStyleCnt="4"/>
      <dgm:spPr>
        <a:noFill/>
        <a:ln w="12700" cap="flat" cmpd="sng" algn="ctr">
          <a:solidFill>
            <a:schemeClr val="accent2">
              <a:hueOff val="803115"/>
              <a:satOff val="-7744"/>
              <a:lumOff val="-2287"/>
              <a:alphaOff val="0"/>
            </a:schemeClr>
          </a:solidFill>
          <a:prstDash val="dash"/>
          <a:miter lim="800000"/>
        </a:ln>
        <a:effectLst/>
      </dgm:spPr>
    </dgm:pt>
    <dgm:pt modelId="{4A1EEC27-DF4C-4DE9-90EE-E42590DCCE74}" type="pres">
      <dgm:prSet presAssocID="{AB7F7D5B-EA81-4D3F-AC41-F09F2BD5BBEE}" presName="EmptyPlaceHolder" presStyleCnt="0"/>
      <dgm:spPr/>
    </dgm:pt>
    <dgm:pt modelId="{DE0E5958-4939-4C36-A18A-8BEBE2F53EEF}" type="pres">
      <dgm:prSet presAssocID="{5B28907C-7218-4E53-AF4E-F97DA2560962}" presName="spaceBetweenRectangles" presStyleCnt="0"/>
      <dgm:spPr/>
    </dgm:pt>
    <dgm:pt modelId="{49BDC337-A6F6-4C19-965F-1B1DEA1B5218}" type="pres">
      <dgm:prSet presAssocID="{CC1CAE5C-332B-4946-BCED-378C6FBADEFB}" presName="composite" presStyleCnt="0"/>
      <dgm:spPr/>
    </dgm:pt>
    <dgm:pt modelId="{468EA9A2-DB62-46D0-AB73-8525CF6582A7}" type="pres">
      <dgm:prSet presAssocID="{CC1CAE5C-332B-4946-BCED-378C6FBADEFB}" presName="ConnectorPoint" presStyleLbl="lnNode1" presStyleIdx="2" presStyleCnt="4"/>
      <dgm:spPr>
        <a:gradFill rotWithShape="0">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w="6350" cap="flat" cmpd="sng" algn="ctr">
          <a:solidFill>
            <a:schemeClr val="lt1">
              <a:hueOff val="0"/>
              <a:satOff val="0"/>
              <a:lumOff val="0"/>
              <a:alphaOff val="0"/>
            </a:schemeClr>
          </a:solidFill>
          <a:prstDash val="solid"/>
          <a:miter lim="800000"/>
        </a:ln>
        <a:effectLst/>
      </dgm:spPr>
    </dgm:pt>
    <dgm:pt modelId="{76CA91F8-FA62-497B-A564-7FF499D486F7}" type="pres">
      <dgm:prSet presAssocID="{CC1CAE5C-332B-4946-BCED-378C6FBADEFB}" presName="DropPinPlaceHolder" presStyleCnt="0"/>
      <dgm:spPr/>
    </dgm:pt>
    <dgm:pt modelId="{93466156-7BC6-4B1D-954B-1BB445CD692E}" type="pres">
      <dgm:prSet presAssocID="{CC1CAE5C-332B-4946-BCED-378C6FBADEFB}" presName="DropPin" presStyleLbl="alignNode1" presStyleIdx="2" presStyleCnt="4"/>
      <dgm:spPr/>
    </dgm:pt>
    <dgm:pt modelId="{1D9F7153-A579-48F4-8AE6-787A705E8D2C}" type="pres">
      <dgm:prSet presAssocID="{CC1CAE5C-332B-4946-BCED-378C6FBADEFB}" presName="Ellipse" presStyleLbl="fgAcc1" presStyleIdx="3" presStyleCnt="5"/>
      <dgm:spPr>
        <a:solidFill>
          <a:schemeClr val="lt1">
            <a:alpha val="90000"/>
            <a:hueOff val="0"/>
            <a:satOff val="0"/>
            <a:lumOff val="0"/>
            <a:alphaOff val="0"/>
          </a:schemeClr>
        </a:solidFill>
        <a:ln w="6350" cap="flat" cmpd="sng" algn="ctr">
          <a:noFill/>
          <a:prstDash val="solid"/>
          <a:miter lim="800000"/>
        </a:ln>
        <a:effectLst/>
      </dgm:spPr>
    </dgm:pt>
    <dgm:pt modelId="{A84FE552-F135-494F-BD3F-3331324F95C3}" type="pres">
      <dgm:prSet presAssocID="{CC1CAE5C-332B-4946-BCED-378C6FBADEFB}" presName="L2TextContainer" presStyleLbl="revTx" presStyleIdx="4" presStyleCnt="8">
        <dgm:presLayoutVars>
          <dgm:bulletEnabled val="1"/>
        </dgm:presLayoutVars>
      </dgm:prSet>
      <dgm:spPr/>
    </dgm:pt>
    <dgm:pt modelId="{618885A8-C11C-4E37-A5C7-D45C5CD396A7}" type="pres">
      <dgm:prSet presAssocID="{CC1CAE5C-332B-4946-BCED-378C6FBADEFB}" presName="L1TextContainer" presStyleLbl="revTx" presStyleIdx="5" presStyleCnt="8">
        <dgm:presLayoutVars>
          <dgm:chMax val="1"/>
          <dgm:chPref val="1"/>
          <dgm:bulletEnabled val="1"/>
        </dgm:presLayoutVars>
      </dgm:prSet>
      <dgm:spPr/>
    </dgm:pt>
    <dgm:pt modelId="{E07C5E1A-2646-4F5E-92C2-1D7D5E2B1398}" type="pres">
      <dgm:prSet presAssocID="{CC1CAE5C-332B-4946-BCED-378C6FBADEFB}" presName="ConnectLine" presStyleLbl="sibTrans1D1" presStyleIdx="2" presStyleCnt="4"/>
      <dgm:spPr>
        <a:noFill/>
        <a:ln w="12700" cap="flat" cmpd="sng" algn="ctr">
          <a:solidFill>
            <a:schemeClr val="accent2">
              <a:hueOff val="1606230"/>
              <a:satOff val="-15487"/>
              <a:lumOff val="-4575"/>
              <a:alphaOff val="0"/>
            </a:schemeClr>
          </a:solidFill>
          <a:prstDash val="dash"/>
          <a:miter lim="800000"/>
        </a:ln>
        <a:effectLst/>
      </dgm:spPr>
    </dgm:pt>
    <dgm:pt modelId="{FDF1D64D-EAB9-42B5-B9D8-AC33F9F3ADCC}" type="pres">
      <dgm:prSet presAssocID="{CC1CAE5C-332B-4946-BCED-378C6FBADEFB}" presName="EmptyPlaceHolder" presStyleCnt="0"/>
      <dgm:spPr/>
    </dgm:pt>
    <dgm:pt modelId="{B327C08B-4D7A-4914-8D51-7465006BBC4B}" type="pres">
      <dgm:prSet presAssocID="{23B5DD87-5671-45F3-8FD4-A95D21FAC676}" presName="spaceBetweenRectangles" presStyleCnt="0"/>
      <dgm:spPr/>
    </dgm:pt>
    <dgm:pt modelId="{37BCBE42-79A2-4838-A3B9-A8B04DE4B9AE}" type="pres">
      <dgm:prSet presAssocID="{106DF17B-6A20-4E0B-826C-F6FC068CF712}" presName="composite" presStyleCnt="0"/>
      <dgm:spPr/>
    </dgm:pt>
    <dgm:pt modelId="{2BE6654D-0ED3-4DD4-B5FF-6DFEE0ECCFBB}" type="pres">
      <dgm:prSet presAssocID="{106DF17B-6A20-4E0B-826C-F6FC068CF712}" presName="ConnectorPoint" presStyleLbl="lnNode1" presStyleIdx="3" presStyleCnt="4"/>
      <dgm:spPr>
        <a:gradFill rotWithShape="0">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w="6350" cap="flat" cmpd="sng" algn="ctr">
          <a:solidFill>
            <a:schemeClr val="lt1">
              <a:hueOff val="0"/>
              <a:satOff val="0"/>
              <a:lumOff val="0"/>
              <a:alphaOff val="0"/>
            </a:schemeClr>
          </a:solidFill>
          <a:prstDash val="solid"/>
          <a:miter lim="800000"/>
        </a:ln>
        <a:effectLst/>
      </dgm:spPr>
    </dgm:pt>
    <dgm:pt modelId="{D4A86846-8F03-49A3-9D88-E1D10579D4F1}" type="pres">
      <dgm:prSet presAssocID="{106DF17B-6A20-4E0B-826C-F6FC068CF712}" presName="DropPinPlaceHolder" presStyleCnt="0"/>
      <dgm:spPr/>
    </dgm:pt>
    <dgm:pt modelId="{5168C166-9B26-42C2-9227-14F6A3FDF08D}" type="pres">
      <dgm:prSet presAssocID="{106DF17B-6A20-4E0B-826C-F6FC068CF712}" presName="DropPin" presStyleLbl="alignNode1" presStyleIdx="3" presStyleCnt="4"/>
      <dgm:spPr/>
    </dgm:pt>
    <dgm:pt modelId="{08EFED67-F529-47DE-890C-2B1833645571}" type="pres">
      <dgm:prSet presAssocID="{106DF17B-6A20-4E0B-826C-F6FC068CF712}" presName="Ellipse" presStyleLbl="fgAcc1" presStyleIdx="4" presStyleCnt="5"/>
      <dgm:spPr>
        <a:solidFill>
          <a:schemeClr val="lt1">
            <a:alpha val="90000"/>
            <a:hueOff val="0"/>
            <a:satOff val="0"/>
            <a:lumOff val="0"/>
            <a:alphaOff val="0"/>
          </a:schemeClr>
        </a:solidFill>
        <a:ln w="6350" cap="flat" cmpd="sng" algn="ctr">
          <a:noFill/>
          <a:prstDash val="solid"/>
          <a:miter lim="800000"/>
        </a:ln>
        <a:effectLst/>
      </dgm:spPr>
    </dgm:pt>
    <dgm:pt modelId="{2C5EE656-0782-4805-9AF1-2EF4276CED9B}" type="pres">
      <dgm:prSet presAssocID="{106DF17B-6A20-4E0B-826C-F6FC068CF712}" presName="L2TextContainer" presStyleLbl="revTx" presStyleIdx="6" presStyleCnt="8">
        <dgm:presLayoutVars>
          <dgm:bulletEnabled val="1"/>
        </dgm:presLayoutVars>
      </dgm:prSet>
      <dgm:spPr/>
    </dgm:pt>
    <dgm:pt modelId="{FC6EAF2C-E988-4A18-B82F-C18CD5952072}" type="pres">
      <dgm:prSet presAssocID="{106DF17B-6A20-4E0B-826C-F6FC068CF712}" presName="L1TextContainer" presStyleLbl="revTx" presStyleIdx="7" presStyleCnt="8">
        <dgm:presLayoutVars>
          <dgm:chMax val="1"/>
          <dgm:chPref val="1"/>
          <dgm:bulletEnabled val="1"/>
        </dgm:presLayoutVars>
      </dgm:prSet>
      <dgm:spPr/>
    </dgm:pt>
    <dgm:pt modelId="{323D4B56-E6BB-4CDC-B53C-F864FDE43622}" type="pres">
      <dgm:prSet presAssocID="{106DF17B-6A20-4E0B-826C-F6FC068CF712}" presName="ConnectLine" presStyleLbl="sibTrans1D1" presStyleIdx="3" presStyleCnt="4"/>
      <dgm:spPr>
        <a:noFill/>
        <a:ln w="12700" cap="flat" cmpd="sng" algn="ctr">
          <a:solidFill>
            <a:schemeClr val="accent2">
              <a:hueOff val="2409345"/>
              <a:satOff val="-23231"/>
              <a:lumOff val="-6862"/>
              <a:alphaOff val="0"/>
            </a:schemeClr>
          </a:solidFill>
          <a:prstDash val="dash"/>
          <a:miter lim="800000"/>
        </a:ln>
        <a:effectLst/>
      </dgm:spPr>
    </dgm:pt>
    <dgm:pt modelId="{6CA80A7F-4D21-42B4-86D9-4F02F58F35E8}" type="pres">
      <dgm:prSet presAssocID="{106DF17B-6A20-4E0B-826C-F6FC068CF712}" presName="EmptyPlaceHolder" presStyleCnt="0"/>
      <dgm:spPr/>
    </dgm:pt>
  </dgm:ptLst>
  <dgm:cxnLst>
    <dgm:cxn modelId="{C8CDDA04-439D-46E0-8346-904B18AE3319}" type="presOf" srcId="{87D37371-336C-42C3-9E7B-FACCA1609A9C}" destId="{31F9727F-8FAE-4DB7-A1F1-54B60B852645}" srcOrd="0" destOrd="0" presId="urn:microsoft.com/office/officeart/2017/3/layout/DropPinTimeline"/>
    <dgm:cxn modelId="{9A9B7C08-F5A4-4FC1-BFAC-34ED832CE2E7}" srcId="{AB7F7D5B-EA81-4D3F-AC41-F09F2BD5BBEE}" destId="{EF9C9B44-95B7-4A88-93F1-7FD563D1B8FB}" srcOrd="0" destOrd="0" parTransId="{72FBC8DA-08AE-4374-B63C-C05CCE1D068E}" sibTransId="{5CA6A176-4F46-4CC8-8D48-4553946C42BD}"/>
    <dgm:cxn modelId="{B03B322A-321C-4B9E-A73C-6E9E22E23A28}" srcId="{9A4F3EE5-8158-4D7E-B3C7-248219173867}" destId="{106DF17B-6A20-4E0B-826C-F6FC068CF712}" srcOrd="3" destOrd="0" parTransId="{7423D950-9901-4332-B084-5112D7C89961}" sibTransId="{4AE929C4-466C-4C6E-91E8-258B50386A98}"/>
    <dgm:cxn modelId="{A026023E-A12C-4FF0-9BFC-0985F743BBD8}" srcId="{CC1CAE5C-332B-4946-BCED-378C6FBADEFB}" destId="{AC7882AE-3D73-40ED-9603-A3ADB26CBD5D}" srcOrd="0" destOrd="0" parTransId="{9391834A-2351-4B34-9456-48942F5AA5C2}" sibTransId="{FAC83CFB-A02C-4197-92D0-E8EB65276623}"/>
    <dgm:cxn modelId="{03090A6A-AB4A-489D-973B-A142E51E6565}" srcId="{87D37371-336C-42C3-9E7B-FACCA1609A9C}" destId="{6570A3EA-C1CB-4A79-B3C5-E4116A56F35E}" srcOrd="0" destOrd="0" parTransId="{DF4F5654-EC28-4E21-B493-8D7B2CB10859}" sibTransId="{6EC48584-CA83-4FAF-B521-147B55FA4319}"/>
    <dgm:cxn modelId="{748CA382-7F1D-4803-B4C0-1F707F687F54}" type="presOf" srcId="{AC7882AE-3D73-40ED-9603-A3ADB26CBD5D}" destId="{A84FE552-F135-494F-BD3F-3331324F95C3}" srcOrd="0" destOrd="0" presId="urn:microsoft.com/office/officeart/2017/3/layout/DropPinTimeline"/>
    <dgm:cxn modelId="{39498F86-7DA7-425C-A399-0F3F5B09E694}" type="presOf" srcId="{106DF17B-6A20-4E0B-826C-F6FC068CF712}" destId="{FC6EAF2C-E988-4A18-B82F-C18CD5952072}" srcOrd="0" destOrd="0" presId="urn:microsoft.com/office/officeart/2017/3/layout/DropPinTimeline"/>
    <dgm:cxn modelId="{CB57588A-F66D-411B-8EDD-A121694865DB}" type="presOf" srcId="{9A4F3EE5-8158-4D7E-B3C7-248219173867}" destId="{E3BB00C8-D732-462F-97BA-5807A52AAD6E}" srcOrd="0" destOrd="0" presId="urn:microsoft.com/office/officeart/2017/3/layout/DropPinTimeline"/>
    <dgm:cxn modelId="{20698C8C-D180-42BE-A3B0-4EA4CD834A8D}" srcId="{9A4F3EE5-8158-4D7E-B3C7-248219173867}" destId="{87D37371-336C-42C3-9E7B-FACCA1609A9C}" srcOrd="0" destOrd="0" parTransId="{B3BC3706-A418-4BF3-B0F5-2B39D9702A84}" sibTransId="{013A55E6-2002-425E-8259-9C6AC1579A0F}"/>
    <dgm:cxn modelId="{5786F29F-05FD-4D55-A00E-94AEBC2FB3A8}" srcId="{9A4F3EE5-8158-4D7E-B3C7-248219173867}" destId="{AB7F7D5B-EA81-4D3F-AC41-F09F2BD5BBEE}" srcOrd="1" destOrd="0" parTransId="{89B06664-B00E-4668-B4BC-1007445B4D50}" sibTransId="{5B28907C-7218-4E53-AF4E-F97DA2560962}"/>
    <dgm:cxn modelId="{EEF9E7A8-6DEF-4973-B167-B3EB0F52D64F}" type="presOf" srcId="{AB7F7D5B-EA81-4D3F-AC41-F09F2BD5BBEE}" destId="{D062A25C-617B-4295-A987-A9B68A1B2F46}" srcOrd="0" destOrd="0" presId="urn:microsoft.com/office/officeart/2017/3/layout/DropPinTimeline"/>
    <dgm:cxn modelId="{BD6B20B1-E182-44E0-941F-B82E3397172B}" srcId="{9A4F3EE5-8158-4D7E-B3C7-248219173867}" destId="{CC1CAE5C-332B-4946-BCED-378C6FBADEFB}" srcOrd="2" destOrd="0" parTransId="{C8D68B1C-2987-4DF7-BBD6-2E29791FEA0F}" sibTransId="{23B5DD87-5671-45F3-8FD4-A95D21FAC676}"/>
    <dgm:cxn modelId="{A6D20CB9-A8D3-4000-9211-73960CB0DCDE}" srcId="{106DF17B-6A20-4E0B-826C-F6FC068CF712}" destId="{A656DA83-4F78-4192-BA30-3A20F265D418}" srcOrd="0" destOrd="0" parTransId="{3D16D706-B2AF-418A-99DE-2D97FC903D21}" sibTransId="{6E8C05E5-B8F1-4C5F-81FC-1D7A41278497}"/>
    <dgm:cxn modelId="{4B1938CF-394D-4AFE-9BC8-FA2F625A61B7}" type="presOf" srcId="{A656DA83-4F78-4192-BA30-3A20F265D418}" destId="{2C5EE656-0782-4805-9AF1-2EF4276CED9B}" srcOrd="0" destOrd="0" presId="urn:microsoft.com/office/officeart/2017/3/layout/DropPinTimeline"/>
    <dgm:cxn modelId="{DD3F29E1-0021-486E-B199-9BE5E110774E}" type="presOf" srcId="{EF9C9B44-95B7-4A88-93F1-7FD563D1B8FB}" destId="{5C932AB9-3220-4551-B9F0-522F2DB32FEF}" srcOrd="0" destOrd="0" presId="urn:microsoft.com/office/officeart/2017/3/layout/DropPinTimeline"/>
    <dgm:cxn modelId="{2A3ED0E7-1469-4201-978E-0A39F575C91C}" type="presOf" srcId="{6570A3EA-C1CB-4A79-B3C5-E4116A56F35E}" destId="{68531795-E3EF-4759-B47A-E3BFB8EEF4CC}" srcOrd="0" destOrd="0" presId="urn:microsoft.com/office/officeart/2017/3/layout/DropPinTimeline"/>
    <dgm:cxn modelId="{D04F48FD-188C-493E-AFA6-FD4670585027}" type="presOf" srcId="{CC1CAE5C-332B-4946-BCED-378C6FBADEFB}" destId="{618885A8-C11C-4E37-A5C7-D45C5CD396A7}" srcOrd="0" destOrd="0" presId="urn:microsoft.com/office/officeart/2017/3/layout/DropPinTimeline"/>
    <dgm:cxn modelId="{EEFC4B11-D826-4154-9643-76DDCA352296}" type="presParOf" srcId="{E3BB00C8-D732-462F-97BA-5807A52AAD6E}" destId="{B6FA0CB1-6DBC-4623-9E7E-19CE4983E509}" srcOrd="0" destOrd="0" presId="urn:microsoft.com/office/officeart/2017/3/layout/DropPinTimeline"/>
    <dgm:cxn modelId="{21967400-EE45-4BBD-B475-D44C1B07B7C2}" type="presParOf" srcId="{E3BB00C8-D732-462F-97BA-5807A52AAD6E}" destId="{139A4773-9244-495B-A24E-9E448D1F0DF9}" srcOrd="1" destOrd="0" presId="urn:microsoft.com/office/officeart/2017/3/layout/DropPinTimeline"/>
    <dgm:cxn modelId="{5D151566-4236-4EB3-99AE-EA8394570D37}" type="presParOf" srcId="{139A4773-9244-495B-A24E-9E448D1F0DF9}" destId="{72D043CD-80FD-4B41-A129-EDB6E1DDADF9}" srcOrd="0" destOrd="0" presId="urn:microsoft.com/office/officeart/2017/3/layout/DropPinTimeline"/>
    <dgm:cxn modelId="{C32E6631-4E01-4CA3-9F94-BB428B31F50E}" type="presParOf" srcId="{72D043CD-80FD-4B41-A129-EDB6E1DDADF9}" destId="{FC69CB98-05EE-419D-8FA8-2953345F736D}" srcOrd="0" destOrd="0" presId="urn:microsoft.com/office/officeart/2017/3/layout/DropPinTimeline"/>
    <dgm:cxn modelId="{6703A092-323B-4089-A969-A1DFACCADD7D}" type="presParOf" srcId="{72D043CD-80FD-4B41-A129-EDB6E1DDADF9}" destId="{716E9450-6EFC-424A-BB91-C4B08F06470F}" srcOrd="1" destOrd="0" presId="urn:microsoft.com/office/officeart/2017/3/layout/DropPinTimeline"/>
    <dgm:cxn modelId="{9BD2E748-FB87-4040-A46F-1F275B78AD2D}" type="presParOf" srcId="{716E9450-6EFC-424A-BB91-C4B08F06470F}" destId="{88199F87-1F68-4086-8ED0-9898C04C976F}" srcOrd="0" destOrd="0" presId="urn:microsoft.com/office/officeart/2017/3/layout/DropPinTimeline"/>
    <dgm:cxn modelId="{7F9AE229-BF61-4A47-ACAD-689BB135F6C7}" type="presParOf" srcId="{716E9450-6EFC-424A-BB91-C4B08F06470F}" destId="{69D1F1E4-6249-4CFE-89E5-144BD3932A61}" srcOrd="1" destOrd="0" presId="urn:microsoft.com/office/officeart/2017/3/layout/DropPinTimeline"/>
    <dgm:cxn modelId="{D1D989DB-B6FF-4946-91D0-A50365BBABBB}" type="presParOf" srcId="{72D043CD-80FD-4B41-A129-EDB6E1DDADF9}" destId="{68531795-E3EF-4759-B47A-E3BFB8EEF4CC}" srcOrd="2" destOrd="0" presId="urn:microsoft.com/office/officeart/2017/3/layout/DropPinTimeline"/>
    <dgm:cxn modelId="{5EBC71AD-7639-4292-8F54-658D63962C2B}" type="presParOf" srcId="{72D043CD-80FD-4B41-A129-EDB6E1DDADF9}" destId="{31F9727F-8FAE-4DB7-A1F1-54B60B852645}" srcOrd="3" destOrd="0" presId="urn:microsoft.com/office/officeart/2017/3/layout/DropPinTimeline"/>
    <dgm:cxn modelId="{99146240-C141-45EC-BD7C-8398A8E64A9D}" type="presParOf" srcId="{72D043CD-80FD-4B41-A129-EDB6E1DDADF9}" destId="{E770DC9E-538C-4AB4-8CC9-4E27E8B2AA61}" srcOrd="4" destOrd="0" presId="urn:microsoft.com/office/officeart/2017/3/layout/DropPinTimeline"/>
    <dgm:cxn modelId="{1E8D7EF0-40D2-4A0B-B838-6F5D683F5CA6}" type="presParOf" srcId="{72D043CD-80FD-4B41-A129-EDB6E1DDADF9}" destId="{C2856208-10CD-4719-8625-7022085F87E0}" srcOrd="5" destOrd="0" presId="urn:microsoft.com/office/officeart/2017/3/layout/DropPinTimeline"/>
    <dgm:cxn modelId="{40C6E474-32FA-470F-AD86-FE697BC4337C}" type="presParOf" srcId="{139A4773-9244-495B-A24E-9E448D1F0DF9}" destId="{207FF6B6-0C28-48FF-96FA-36F1ED0824DA}" srcOrd="1" destOrd="0" presId="urn:microsoft.com/office/officeart/2017/3/layout/DropPinTimeline"/>
    <dgm:cxn modelId="{0741F568-E903-4E86-8A65-9E62FFC1EFE1}" type="presParOf" srcId="{139A4773-9244-495B-A24E-9E448D1F0DF9}" destId="{D0FBE622-F824-4F9D-98A3-F2BE55290ACA}" srcOrd="2" destOrd="0" presId="urn:microsoft.com/office/officeart/2017/3/layout/DropPinTimeline"/>
    <dgm:cxn modelId="{9C609E0B-8D09-49C0-AFD6-B26E69CD5928}" type="presParOf" srcId="{D0FBE622-F824-4F9D-98A3-F2BE55290ACA}" destId="{8F944707-17F5-432B-A841-CF1300E2D4A4}" srcOrd="0" destOrd="0" presId="urn:microsoft.com/office/officeart/2017/3/layout/DropPinTimeline"/>
    <dgm:cxn modelId="{ACEE2D95-3760-4706-9FB5-2482C650BB6A}" type="presParOf" srcId="{D0FBE622-F824-4F9D-98A3-F2BE55290ACA}" destId="{DC77DAFA-1764-441A-B310-2E0EBAD1C943}" srcOrd="1" destOrd="0" presId="urn:microsoft.com/office/officeart/2017/3/layout/DropPinTimeline"/>
    <dgm:cxn modelId="{5E40DDF7-8D2F-4F9D-B1E5-5B09821DF954}" type="presParOf" srcId="{DC77DAFA-1764-441A-B310-2E0EBAD1C943}" destId="{9EDD1DDD-B17A-4630-8E5E-5218F5393604}" srcOrd="0" destOrd="0" presId="urn:microsoft.com/office/officeart/2017/3/layout/DropPinTimeline"/>
    <dgm:cxn modelId="{35CF5307-CC22-406D-9CFA-9EDA162F4F86}" type="presParOf" srcId="{DC77DAFA-1764-441A-B310-2E0EBAD1C943}" destId="{8D344DB7-BEA0-429C-876A-5431D8D75A88}" srcOrd="1" destOrd="0" presId="urn:microsoft.com/office/officeart/2017/3/layout/DropPinTimeline"/>
    <dgm:cxn modelId="{7B010147-9F12-4C91-A62B-DD0C92ACC6E9}" type="presParOf" srcId="{D0FBE622-F824-4F9D-98A3-F2BE55290ACA}" destId="{5C932AB9-3220-4551-B9F0-522F2DB32FEF}" srcOrd="2" destOrd="0" presId="urn:microsoft.com/office/officeart/2017/3/layout/DropPinTimeline"/>
    <dgm:cxn modelId="{9143ABC9-8102-4D05-86D9-A168EADB7B47}" type="presParOf" srcId="{D0FBE622-F824-4F9D-98A3-F2BE55290ACA}" destId="{D062A25C-617B-4295-A987-A9B68A1B2F46}" srcOrd="3" destOrd="0" presId="urn:microsoft.com/office/officeart/2017/3/layout/DropPinTimeline"/>
    <dgm:cxn modelId="{CE7BA510-3881-4A70-8B98-EF15ED38F053}" type="presParOf" srcId="{D0FBE622-F824-4F9D-98A3-F2BE55290ACA}" destId="{A302894A-4933-4DB0-AFF0-B225C77DC029}" srcOrd="4" destOrd="0" presId="urn:microsoft.com/office/officeart/2017/3/layout/DropPinTimeline"/>
    <dgm:cxn modelId="{91D99978-BB8F-4A19-9EF9-B9D70FC5C1FD}" type="presParOf" srcId="{D0FBE622-F824-4F9D-98A3-F2BE55290ACA}" destId="{4A1EEC27-DF4C-4DE9-90EE-E42590DCCE74}" srcOrd="5" destOrd="0" presId="urn:microsoft.com/office/officeart/2017/3/layout/DropPinTimeline"/>
    <dgm:cxn modelId="{52D71BDB-DE20-4DF1-B698-E8FE56CD103B}" type="presParOf" srcId="{139A4773-9244-495B-A24E-9E448D1F0DF9}" destId="{DE0E5958-4939-4C36-A18A-8BEBE2F53EEF}" srcOrd="3" destOrd="0" presId="urn:microsoft.com/office/officeart/2017/3/layout/DropPinTimeline"/>
    <dgm:cxn modelId="{5F0293E5-55D5-4EA2-AE1B-730B5DF3C776}" type="presParOf" srcId="{139A4773-9244-495B-A24E-9E448D1F0DF9}" destId="{49BDC337-A6F6-4C19-965F-1B1DEA1B5218}" srcOrd="4" destOrd="0" presId="urn:microsoft.com/office/officeart/2017/3/layout/DropPinTimeline"/>
    <dgm:cxn modelId="{CAEE3E6A-CA91-4743-A890-0D03DA83AB5D}" type="presParOf" srcId="{49BDC337-A6F6-4C19-965F-1B1DEA1B5218}" destId="{468EA9A2-DB62-46D0-AB73-8525CF6582A7}" srcOrd="0" destOrd="0" presId="urn:microsoft.com/office/officeart/2017/3/layout/DropPinTimeline"/>
    <dgm:cxn modelId="{A0C426A6-71FC-43D3-81DD-C582AF231F4D}" type="presParOf" srcId="{49BDC337-A6F6-4C19-965F-1B1DEA1B5218}" destId="{76CA91F8-FA62-497B-A564-7FF499D486F7}" srcOrd="1" destOrd="0" presId="urn:microsoft.com/office/officeart/2017/3/layout/DropPinTimeline"/>
    <dgm:cxn modelId="{46549C74-D2B3-4007-8338-066382602989}" type="presParOf" srcId="{76CA91F8-FA62-497B-A564-7FF499D486F7}" destId="{93466156-7BC6-4B1D-954B-1BB445CD692E}" srcOrd="0" destOrd="0" presId="urn:microsoft.com/office/officeart/2017/3/layout/DropPinTimeline"/>
    <dgm:cxn modelId="{C2ACCE4F-8011-4C1E-9FFA-CA1813DF6193}" type="presParOf" srcId="{76CA91F8-FA62-497B-A564-7FF499D486F7}" destId="{1D9F7153-A579-48F4-8AE6-787A705E8D2C}" srcOrd="1" destOrd="0" presId="urn:microsoft.com/office/officeart/2017/3/layout/DropPinTimeline"/>
    <dgm:cxn modelId="{D80BF172-64BE-44D9-B321-19B70E022158}" type="presParOf" srcId="{49BDC337-A6F6-4C19-965F-1B1DEA1B5218}" destId="{A84FE552-F135-494F-BD3F-3331324F95C3}" srcOrd="2" destOrd="0" presId="urn:microsoft.com/office/officeart/2017/3/layout/DropPinTimeline"/>
    <dgm:cxn modelId="{91E28CC9-8AAB-4F20-B666-B0C1971043E7}" type="presParOf" srcId="{49BDC337-A6F6-4C19-965F-1B1DEA1B5218}" destId="{618885A8-C11C-4E37-A5C7-D45C5CD396A7}" srcOrd="3" destOrd="0" presId="urn:microsoft.com/office/officeart/2017/3/layout/DropPinTimeline"/>
    <dgm:cxn modelId="{E827F2BF-9908-4F91-A2E0-55472F7E6F10}" type="presParOf" srcId="{49BDC337-A6F6-4C19-965F-1B1DEA1B5218}" destId="{E07C5E1A-2646-4F5E-92C2-1D7D5E2B1398}" srcOrd="4" destOrd="0" presId="urn:microsoft.com/office/officeart/2017/3/layout/DropPinTimeline"/>
    <dgm:cxn modelId="{40D0EE43-A083-468C-A706-AB0DAE6C6AD5}" type="presParOf" srcId="{49BDC337-A6F6-4C19-965F-1B1DEA1B5218}" destId="{FDF1D64D-EAB9-42B5-B9D8-AC33F9F3ADCC}" srcOrd="5" destOrd="0" presId="urn:microsoft.com/office/officeart/2017/3/layout/DropPinTimeline"/>
    <dgm:cxn modelId="{31A09F99-DBDE-4267-BF99-1A5B8FD4B1BC}" type="presParOf" srcId="{139A4773-9244-495B-A24E-9E448D1F0DF9}" destId="{B327C08B-4D7A-4914-8D51-7465006BBC4B}" srcOrd="5" destOrd="0" presId="urn:microsoft.com/office/officeart/2017/3/layout/DropPinTimeline"/>
    <dgm:cxn modelId="{78C8860A-2D8A-48D3-8974-A36A7B9730D5}" type="presParOf" srcId="{139A4773-9244-495B-A24E-9E448D1F0DF9}" destId="{37BCBE42-79A2-4838-A3B9-A8B04DE4B9AE}" srcOrd="6" destOrd="0" presId="urn:microsoft.com/office/officeart/2017/3/layout/DropPinTimeline"/>
    <dgm:cxn modelId="{45F025FB-D0FD-462A-8690-B40717D09274}" type="presParOf" srcId="{37BCBE42-79A2-4838-A3B9-A8B04DE4B9AE}" destId="{2BE6654D-0ED3-4DD4-B5FF-6DFEE0ECCFBB}" srcOrd="0" destOrd="0" presId="urn:microsoft.com/office/officeart/2017/3/layout/DropPinTimeline"/>
    <dgm:cxn modelId="{8EBF365A-836E-4AAE-87A8-7171256CB2FF}" type="presParOf" srcId="{37BCBE42-79A2-4838-A3B9-A8B04DE4B9AE}" destId="{D4A86846-8F03-49A3-9D88-E1D10579D4F1}" srcOrd="1" destOrd="0" presId="urn:microsoft.com/office/officeart/2017/3/layout/DropPinTimeline"/>
    <dgm:cxn modelId="{650C53DE-6055-493F-9F07-26BC5174AFC0}" type="presParOf" srcId="{D4A86846-8F03-49A3-9D88-E1D10579D4F1}" destId="{5168C166-9B26-42C2-9227-14F6A3FDF08D}" srcOrd="0" destOrd="0" presId="urn:microsoft.com/office/officeart/2017/3/layout/DropPinTimeline"/>
    <dgm:cxn modelId="{7CA0629F-ED12-4FA3-AC37-7F07063930D8}" type="presParOf" srcId="{D4A86846-8F03-49A3-9D88-E1D10579D4F1}" destId="{08EFED67-F529-47DE-890C-2B1833645571}" srcOrd="1" destOrd="0" presId="urn:microsoft.com/office/officeart/2017/3/layout/DropPinTimeline"/>
    <dgm:cxn modelId="{1D36E66D-2FA2-486C-9C60-9F33BF213A8C}" type="presParOf" srcId="{37BCBE42-79A2-4838-A3B9-A8B04DE4B9AE}" destId="{2C5EE656-0782-4805-9AF1-2EF4276CED9B}" srcOrd="2" destOrd="0" presId="urn:microsoft.com/office/officeart/2017/3/layout/DropPinTimeline"/>
    <dgm:cxn modelId="{8181825A-866D-47A5-A31C-1B5148080956}" type="presParOf" srcId="{37BCBE42-79A2-4838-A3B9-A8B04DE4B9AE}" destId="{FC6EAF2C-E988-4A18-B82F-C18CD5952072}" srcOrd="3" destOrd="0" presId="urn:microsoft.com/office/officeart/2017/3/layout/DropPinTimeline"/>
    <dgm:cxn modelId="{13E65255-13D9-419E-9E52-A37B7E2A8410}" type="presParOf" srcId="{37BCBE42-79A2-4838-A3B9-A8B04DE4B9AE}" destId="{323D4B56-E6BB-4CDC-B53C-F864FDE43622}" srcOrd="4" destOrd="0" presId="urn:microsoft.com/office/officeart/2017/3/layout/DropPinTimeline"/>
    <dgm:cxn modelId="{0547EB8C-6E6D-4CB6-AAA4-B056EED68784}" type="presParOf" srcId="{37BCBE42-79A2-4838-A3B9-A8B04DE4B9AE}" destId="{6CA80A7F-4D21-42B4-86D9-4F02F58F35E8}" srcOrd="5" destOrd="0" presId="urn:microsoft.com/office/officeart/2017/3/layout/DropPin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77AC903-7EE9-4806-A938-D31AA7B7EDCF}"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F5DB7FE9-33EF-4339-A8A7-BD0554925A4C}">
      <dgm:prSet/>
      <dgm:spPr/>
      <dgm:t>
        <a:bodyPr/>
        <a:lstStyle/>
        <a:p>
          <a:pPr>
            <a:lnSpc>
              <a:spcPct val="100000"/>
            </a:lnSpc>
          </a:pPr>
          <a:r>
            <a:rPr lang="en-US"/>
            <a:t>Select partners that match your company's culture, values, and business objectives. </a:t>
          </a:r>
        </a:p>
      </dgm:t>
    </dgm:pt>
    <dgm:pt modelId="{9AC59449-965B-460B-B4B4-4084EB2C4504}" type="parTrans" cxnId="{E0C52C89-2B0B-451D-9B50-5226350036AC}">
      <dgm:prSet/>
      <dgm:spPr/>
      <dgm:t>
        <a:bodyPr/>
        <a:lstStyle/>
        <a:p>
          <a:endParaRPr lang="en-US"/>
        </a:p>
      </dgm:t>
    </dgm:pt>
    <dgm:pt modelId="{D759D1ED-E079-450B-9541-8447C8055BF6}" type="sibTrans" cxnId="{E0C52C89-2B0B-451D-9B50-5226350036AC}">
      <dgm:prSet/>
      <dgm:spPr/>
      <dgm:t>
        <a:bodyPr/>
        <a:lstStyle/>
        <a:p>
          <a:endParaRPr lang="en-US"/>
        </a:p>
      </dgm:t>
    </dgm:pt>
    <dgm:pt modelId="{84693323-BAEF-411B-B67B-1242BD79444F}">
      <dgm:prSet/>
      <dgm:spPr/>
      <dgm:t>
        <a:bodyPr/>
        <a:lstStyle/>
        <a:p>
          <a:pPr>
            <a:lnSpc>
              <a:spcPct val="100000"/>
            </a:lnSpc>
          </a:pPr>
          <a:r>
            <a:rPr lang="en-US"/>
            <a:t>Define alliance goals clearly. </a:t>
          </a:r>
        </a:p>
      </dgm:t>
    </dgm:pt>
    <dgm:pt modelId="{A6419A53-A173-4436-B2E4-AB91443A9B47}" type="parTrans" cxnId="{A76F6465-30B0-4C8C-BCB8-1739F302C214}">
      <dgm:prSet/>
      <dgm:spPr/>
      <dgm:t>
        <a:bodyPr/>
        <a:lstStyle/>
        <a:p>
          <a:endParaRPr lang="en-US"/>
        </a:p>
      </dgm:t>
    </dgm:pt>
    <dgm:pt modelId="{00635F4D-2C8F-41A7-B1DD-B8228955F7DA}" type="sibTrans" cxnId="{A76F6465-30B0-4C8C-BCB8-1739F302C214}">
      <dgm:prSet/>
      <dgm:spPr/>
      <dgm:t>
        <a:bodyPr/>
        <a:lstStyle/>
        <a:p>
          <a:endParaRPr lang="en-US"/>
        </a:p>
      </dgm:t>
    </dgm:pt>
    <dgm:pt modelId="{A405A53F-986F-4E72-9BC9-3213C8881921}">
      <dgm:prSet/>
      <dgm:spPr/>
      <dgm:t>
        <a:bodyPr/>
        <a:lstStyle/>
        <a:p>
          <a:pPr>
            <a:lnSpc>
              <a:spcPct val="100000"/>
            </a:lnSpc>
          </a:pPr>
          <a:r>
            <a:rPr lang="en-US"/>
            <a:t>Establish a governance structure detailing each partner's roles and responsibilities.</a:t>
          </a:r>
        </a:p>
      </dgm:t>
    </dgm:pt>
    <dgm:pt modelId="{E6138986-B04A-478B-8783-1B5EA14FEA05}" type="parTrans" cxnId="{CCE9D75D-69BD-45BD-AD85-72F3421E0EDA}">
      <dgm:prSet/>
      <dgm:spPr/>
      <dgm:t>
        <a:bodyPr/>
        <a:lstStyle/>
        <a:p>
          <a:endParaRPr lang="en-US"/>
        </a:p>
      </dgm:t>
    </dgm:pt>
    <dgm:pt modelId="{C70E2B78-927D-4354-8E6C-8BB590538C0B}" type="sibTrans" cxnId="{CCE9D75D-69BD-45BD-AD85-72F3421E0EDA}">
      <dgm:prSet/>
      <dgm:spPr/>
      <dgm:t>
        <a:bodyPr/>
        <a:lstStyle/>
        <a:p>
          <a:endParaRPr lang="en-US"/>
        </a:p>
      </dgm:t>
    </dgm:pt>
    <dgm:pt modelId="{BD866FF6-3AE1-417B-B6A0-2E081639BED4}" type="pres">
      <dgm:prSet presAssocID="{F77AC903-7EE9-4806-A938-D31AA7B7EDCF}" presName="root" presStyleCnt="0">
        <dgm:presLayoutVars>
          <dgm:dir/>
          <dgm:resizeHandles val="exact"/>
        </dgm:presLayoutVars>
      </dgm:prSet>
      <dgm:spPr/>
    </dgm:pt>
    <dgm:pt modelId="{09D83D82-88EC-49C9-B000-C68C0FD130AC}" type="pres">
      <dgm:prSet presAssocID="{F5DB7FE9-33EF-4339-A8A7-BD0554925A4C}" presName="compNode" presStyleCnt="0"/>
      <dgm:spPr/>
    </dgm:pt>
    <dgm:pt modelId="{0D3BB890-55CA-4859-996E-BD0A1C26250A}" type="pres">
      <dgm:prSet presAssocID="{F5DB7FE9-33EF-4339-A8A7-BD0554925A4C}"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Share With Person"/>
        </a:ext>
      </dgm:extLst>
    </dgm:pt>
    <dgm:pt modelId="{A9468F33-9599-4EC6-8A3D-23C8D0201829}" type="pres">
      <dgm:prSet presAssocID="{F5DB7FE9-33EF-4339-A8A7-BD0554925A4C}" presName="spaceRect" presStyleCnt="0"/>
      <dgm:spPr/>
    </dgm:pt>
    <dgm:pt modelId="{E2C5E318-374D-4692-A049-01D0F531EAFF}" type="pres">
      <dgm:prSet presAssocID="{F5DB7FE9-33EF-4339-A8A7-BD0554925A4C}" presName="textRect" presStyleLbl="revTx" presStyleIdx="0" presStyleCnt="3">
        <dgm:presLayoutVars>
          <dgm:chMax val="1"/>
          <dgm:chPref val="1"/>
        </dgm:presLayoutVars>
      </dgm:prSet>
      <dgm:spPr/>
    </dgm:pt>
    <dgm:pt modelId="{097148E3-8787-4A0E-B270-D94E8220F476}" type="pres">
      <dgm:prSet presAssocID="{D759D1ED-E079-450B-9541-8447C8055BF6}" presName="sibTrans" presStyleCnt="0"/>
      <dgm:spPr/>
    </dgm:pt>
    <dgm:pt modelId="{F66DA17E-59E9-468C-85ED-B98364484C6F}" type="pres">
      <dgm:prSet presAssocID="{84693323-BAEF-411B-B67B-1242BD79444F}" presName="compNode" presStyleCnt="0"/>
      <dgm:spPr/>
    </dgm:pt>
    <dgm:pt modelId="{BD951A1C-970E-4744-A7DF-61B777E70575}" type="pres">
      <dgm:prSet presAssocID="{84693323-BAEF-411B-B67B-1242BD79444F}"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Handshake"/>
        </a:ext>
      </dgm:extLst>
    </dgm:pt>
    <dgm:pt modelId="{963F9BC7-FC46-4AD3-9C24-D53800CF8456}" type="pres">
      <dgm:prSet presAssocID="{84693323-BAEF-411B-B67B-1242BD79444F}" presName="spaceRect" presStyleCnt="0"/>
      <dgm:spPr/>
    </dgm:pt>
    <dgm:pt modelId="{8C88A445-F28B-483C-9336-10DACA23F0EC}" type="pres">
      <dgm:prSet presAssocID="{84693323-BAEF-411B-B67B-1242BD79444F}" presName="textRect" presStyleLbl="revTx" presStyleIdx="1" presStyleCnt="3">
        <dgm:presLayoutVars>
          <dgm:chMax val="1"/>
          <dgm:chPref val="1"/>
        </dgm:presLayoutVars>
      </dgm:prSet>
      <dgm:spPr/>
    </dgm:pt>
    <dgm:pt modelId="{C5C734CF-1A27-4117-8648-21FCAE2A85EF}" type="pres">
      <dgm:prSet presAssocID="{00635F4D-2C8F-41A7-B1DD-B8228955F7DA}" presName="sibTrans" presStyleCnt="0"/>
      <dgm:spPr/>
    </dgm:pt>
    <dgm:pt modelId="{CB814B14-F98D-4FB3-95F2-FC798F2D9E6D}" type="pres">
      <dgm:prSet presAssocID="{A405A53F-986F-4E72-9BC9-3213C8881921}" presName="compNode" presStyleCnt="0"/>
      <dgm:spPr/>
    </dgm:pt>
    <dgm:pt modelId="{9DA0F07F-D6E4-476A-8004-6FC2F5209CC5}" type="pres">
      <dgm:prSet presAssocID="{A405A53F-986F-4E72-9BC9-3213C8881921}"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Meeting"/>
        </a:ext>
      </dgm:extLst>
    </dgm:pt>
    <dgm:pt modelId="{64BD23D5-012E-461D-AEB5-BA5DB5F46385}" type="pres">
      <dgm:prSet presAssocID="{A405A53F-986F-4E72-9BC9-3213C8881921}" presName="spaceRect" presStyleCnt="0"/>
      <dgm:spPr/>
    </dgm:pt>
    <dgm:pt modelId="{9362E2AF-9D8B-46A8-8E9E-1E634DE66E49}" type="pres">
      <dgm:prSet presAssocID="{A405A53F-986F-4E72-9BC9-3213C8881921}" presName="textRect" presStyleLbl="revTx" presStyleIdx="2" presStyleCnt="3">
        <dgm:presLayoutVars>
          <dgm:chMax val="1"/>
          <dgm:chPref val="1"/>
        </dgm:presLayoutVars>
      </dgm:prSet>
      <dgm:spPr/>
    </dgm:pt>
  </dgm:ptLst>
  <dgm:cxnLst>
    <dgm:cxn modelId="{072CAD00-6ED3-47C7-957B-AD917AB04DA4}" type="presOf" srcId="{84693323-BAEF-411B-B67B-1242BD79444F}" destId="{8C88A445-F28B-483C-9336-10DACA23F0EC}" srcOrd="0" destOrd="0" presId="urn:microsoft.com/office/officeart/2018/2/layout/IconLabelList"/>
    <dgm:cxn modelId="{01C8C538-BC9D-4CEA-8BC1-95ECA184ED75}" type="presOf" srcId="{A405A53F-986F-4E72-9BC9-3213C8881921}" destId="{9362E2AF-9D8B-46A8-8E9E-1E634DE66E49}" srcOrd="0" destOrd="0" presId="urn:microsoft.com/office/officeart/2018/2/layout/IconLabelList"/>
    <dgm:cxn modelId="{CCE9D75D-69BD-45BD-AD85-72F3421E0EDA}" srcId="{F77AC903-7EE9-4806-A938-D31AA7B7EDCF}" destId="{A405A53F-986F-4E72-9BC9-3213C8881921}" srcOrd="2" destOrd="0" parTransId="{E6138986-B04A-478B-8783-1B5EA14FEA05}" sibTransId="{C70E2B78-927D-4354-8E6C-8BB590538C0B}"/>
    <dgm:cxn modelId="{A76F6465-30B0-4C8C-BCB8-1739F302C214}" srcId="{F77AC903-7EE9-4806-A938-D31AA7B7EDCF}" destId="{84693323-BAEF-411B-B67B-1242BD79444F}" srcOrd="1" destOrd="0" parTransId="{A6419A53-A173-4436-B2E4-AB91443A9B47}" sibTransId="{00635F4D-2C8F-41A7-B1DD-B8228955F7DA}"/>
    <dgm:cxn modelId="{5DB99B81-7B70-4509-B323-0AE2B6AB5CD0}" type="presOf" srcId="{F77AC903-7EE9-4806-A938-D31AA7B7EDCF}" destId="{BD866FF6-3AE1-417B-B6A0-2E081639BED4}" srcOrd="0" destOrd="0" presId="urn:microsoft.com/office/officeart/2018/2/layout/IconLabelList"/>
    <dgm:cxn modelId="{E0C52C89-2B0B-451D-9B50-5226350036AC}" srcId="{F77AC903-7EE9-4806-A938-D31AA7B7EDCF}" destId="{F5DB7FE9-33EF-4339-A8A7-BD0554925A4C}" srcOrd="0" destOrd="0" parTransId="{9AC59449-965B-460B-B4B4-4084EB2C4504}" sibTransId="{D759D1ED-E079-450B-9541-8447C8055BF6}"/>
    <dgm:cxn modelId="{3B888E92-9B30-47A7-8413-DDC2A5271AD0}" type="presOf" srcId="{F5DB7FE9-33EF-4339-A8A7-BD0554925A4C}" destId="{E2C5E318-374D-4692-A049-01D0F531EAFF}" srcOrd="0" destOrd="0" presId="urn:microsoft.com/office/officeart/2018/2/layout/IconLabelList"/>
    <dgm:cxn modelId="{3D9CB0B0-1EC7-4FF3-B4D5-9A8AB64BA881}" type="presParOf" srcId="{BD866FF6-3AE1-417B-B6A0-2E081639BED4}" destId="{09D83D82-88EC-49C9-B000-C68C0FD130AC}" srcOrd="0" destOrd="0" presId="urn:microsoft.com/office/officeart/2018/2/layout/IconLabelList"/>
    <dgm:cxn modelId="{095936C7-36DC-4A7C-B175-8AEF90ECC65B}" type="presParOf" srcId="{09D83D82-88EC-49C9-B000-C68C0FD130AC}" destId="{0D3BB890-55CA-4859-996E-BD0A1C26250A}" srcOrd="0" destOrd="0" presId="urn:microsoft.com/office/officeart/2018/2/layout/IconLabelList"/>
    <dgm:cxn modelId="{3B0F0AF3-63B0-47F9-959C-B114760E4D08}" type="presParOf" srcId="{09D83D82-88EC-49C9-B000-C68C0FD130AC}" destId="{A9468F33-9599-4EC6-8A3D-23C8D0201829}" srcOrd="1" destOrd="0" presId="urn:microsoft.com/office/officeart/2018/2/layout/IconLabelList"/>
    <dgm:cxn modelId="{4143785C-251E-4321-AA56-E81902BB3C00}" type="presParOf" srcId="{09D83D82-88EC-49C9-B000-C68C0FD130AC}" destId="{E2C5E318-374D-4692-A049-01D0F531EAFF}" srcOrd="2" destOrd="0" presId="urn:microsoft.com/office/officeart/2018/2/layout/IconLabelList"/>
    <dgm:cxn modelId="{28ACF1BF-FA42-4CCB-9947-50F6BEBE3B12}" type="presParOf" srcId="{BD866FF6-3AE1-417B-B6A0-2E081639BED4}" destId="{097148E3-8787-4A0E-B270-D94E8220F476}" srcOrd="1" destOrd="0" presId="urn:microsoft.com/office/officeart/2018/2/layout/IconLabelList"/>
    <dgm:cxn modelId="{1502288B-22AE-40E8-859A-34FBD55F50A9}" type="presParOf" srcId="{BD866FF6-3AE1-417B-B6A0-2E081639BED4}" destId="{F66DA17E-59E9-468C-85ED-B98364484C6F}" srcOrd="2" destOrd="0" presId="urn:microsoft.com/office/officeart/2018/2/layout/IconLabelList"/>
    <dgm:cxn modelId="{BC94B616-193E-4CEF-A613-1C6F056F3A73}" type="presParOf" srcId="{F66DA17E-59E9-468C-85ED-B98364484C6F}" destId="{BD951A1C-970E-4744-A7DF-61B777E70575}" srcOrd="0" destOrd="0" presId="urn:microsoft.com/office/officeart/2018/2/layout/IconLabelList"/>
    <dgm:cxn modelId="{C92D6536-7B52-4360-AB19-82E44EE0C63C}" type="presParOf" srcId="{F66DA17E-59E9-468C-85ED-B98364484C6F}" destId="{963F9BC7-FC46-4AD3-9C24-D53800CF8456}" srcOrd="1" destOrd="0" presId="urn:microsoft.com/office/officeart/2018/2/layout/IconLabelList"/>
    <dgm:cxn modelId="{E8D8D504-8222-4229-BC02-02EA2C3BC19D}" type="presParOf" srcId="{F66DA17E-59E9-468C-85ED-B98364484C6F}" destId="{8C88A445-F28B-483C-9336-10DACA23F0EC}" srcOrd="2" destOrd="0" presId="urn:microsoft.com/office/officeart/2018/2/layout/IconLabelList"/>
    <dgm:cxn modelId="{11A90B4F-D1A6-4D4E-A00A-A26B51E5BE54}" type="presParOf" srcId="{BD866FF6-3AE1-417B-B6A0-2E081639BED4}" destId="{C5C734CF-1A27-4117-8648-21FCAE2A85EF}" srcOrd="3" destOrd="0" presId="urn:microsoft.com/office/officeart/2018/2/layout/IconLabelList"/>
    <dgm:cxn modelId="{98FE2EBD-6E16-43F2-87CE-6EA86DA47CE1}" type="presParOf" srcId="{BD866FF6-3AE1-417B-B6A0-2E081639BED4}" destId="{CB814B14-F98D-4FB3-95F2-FC798F2D9E6D}" srcOrd="4" destOrd="0" presId="urn:microsoft.com/office/officeart/2018/2/layout/IconLabelList"/>
    <dgm:cxn modelId="{6E2EF6F5-FC2D-4CDA-AF5E-E4A924CE18E4}" type="presParOf" srcId="{CB814B14-F98D-4FB3-95F2-FC798F2D9E6D}" destId="{9DA0F07F-D6E4-476A-8004-6FC2F5209CC5}" srcOrd="0" destOrd="0" presId="urn:microsoft.com/office/officeart/2018/2/layout/IconLabelList"/>
    <dgm:cxn modelId="{D36A6A03-8F99-4662-9D31-0AAEAE5EA495}" type="presParOf" srcId="{CB814B14-F98D-4FB3-95F2-FC798F2D9E6D}" destId="{64BD23D5-012E-461D-AEB5-BA5DB5F46385}" srcOrd="1" destOrd="0" presId="urn:microsoft.com/office/officeart/2018/2/layout/IconLabelList"/>
    <dgm:cxn modelId="{BF909D7C-4508-4C7B-8FBE-F18C948B24DD}" type="presParOf" srcId="{CB814B14-F98D-4FB3-95F2-FC798F2D9E6D}" destId="{9362E2AF-9D8B-46A8-8E9E-1E634DE66E49}"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2FE61EC-B3C9-4B21-AD9E-744092FFF308}" type="doc">
      <dgm:prSet loTypeId="urn:microsoft.com/office/officeart/2018/5/layout/IconCircleLabelList" loCatId="icon" qsTypeId="urn:microsoft.com/office/officeart/2005/8/quickstyle/simple1" qsCatId="simple" csTypeId="urn:microsoft.com/office/officeart/2005/8/colors/accent1_2" csCatId="accent1" phldr="1"/>
      <dgm:spPr/>
      <dgm:t>
        <a:bodyPr/>
        <a:lstStyle/>
        <a:p>
          <a:endParaRPr lang="en-US"/>
        </a:p>
      </dgm:t>
    </dgm:pt>
    <dgm:pt modelId="{DC49185C-3E90-429B-B357-905D324C4FAA}">
      <dgm:prSet/>
      <dgm:spPr/>
      <dgm:t>
        <a:bodyPr/>
        <a:lstStyle/>
        <a:p>
          <a:pPr>
            <a:lnSpc>
              <a:spcPct val="100000"/>
            </a:lnSpc>
            <a:defRPr cap="all"/>
          </a:pPr>
          <a:r>
            <a:rPr lang="en-US"/>
            <a:t>Set up good communication and coordination methods. </a:t>
          </a:r>
        </a:p>
      </dgm:t>
    </dgm:pt>
    <dgm:pt modelId="{09727B2F-F059-4BF1-BCFD-C15A4D9F8CA9}" type="parTrans" cxnId="{6EE24E14-6664-4A52-BF56-260A15E4D49E}">
      <dgm:prSet/>
      <dgm:spPr/>
      <dgm:t>
        <a:bodyPr/>
        <a:lstStyle/>
        <a:p>
          <a:endParaRPr lang="en-US"/>
        </a:p>
      </dgm:t>
    </dgm:pt>
    <dgm:pt modelId="{78EAAC58-E02E-4636-8B3A-59E1CFA6940A}" type="sibTrans" cxnId="{6EE24E14-6664-4A52-BF56-260A15E4D49E}">
      <dgm:prSet/>
      <dgm:spPr/>
      <dgm:t>
        <a:bodyPr/>
        <a:lstStyle/>
        <a:p>
          <a:endParaRPr lang="en-US"/>
        </a:p>
      </dgm:t>
    </dgm:pt>
    <dgm:pt modelId="{ACD888B6-DE81-4498-9C1B-D9ED36BA3B93}">
      <dgm:prSet/>
      <dgm:spPr/>
      <dgm:t>
        <a:bodyPr/>
        <a:lstStyle/>
        <a:p>
          <a:pPr>
            <a:lnSpc>
              <a:spcPct val="100000"/>
            </a:lnSpc>
            <a:defRPr cap="all"/>
          </a:pPr>
          <a:r>
            <a:rPr lang="en-US"/>
            <a:t>Resolve conflicts promptly and peacefully. </a:t>
          </a:r>
        </a:p>
      </dgm:t>
    </dgm:pt>
    <dgm:pt modelId="{C734BF2E-AC51-4F49-9500-0691A387DC05}" type="parTrans" cxnId="{582B9227-57F1-4F10-8A63-744777677D07}">
      <dgm:prSet/>
      <dgm:spPr/>
      <dgm:t>
        <a:bodyPr/>
        <a:lstStyle/>
        <a:p>
          <a:endParaRPr lang="en-US"/>
        </a:p>
      </dgm:t>
    </dgm:pt>
    <dgm:pt modelId="{09AB4330-1C50-43B1-9CCD-5F966497CE07}" type="sibTrans" cxnId="{582B9227-57F1-4F10-8A63-744777677D07}">
      <dgm:prSet/>
      <dgm:spPr/>
      <dgm:t>
        <a:bodyPr/>
        <a:lstStyle/>
        <a:p>
          <a:endParaRPr lang="en-US"/>
        </a:p>
      </dgm:t>
    </dgm:pt>
    <dgm:pt modelId="{E5EBC0A1-C820-41AB-8286-D80E57402843}">
      <dgm:prSet/>
      <dgm:spPr/>
      <dgm:t>
        <a:bodyPr/>
        <a:lstStyle/>
        <a:p>
          <a:pPr>
            <a:lnSpc>
              <a:spcPct val="100000"/>
            </a:lnSpc>
            <a:defRPr cap="all"/>
          </a:pPr>
          <a:r>
            <a:rPr lang="en-US"/>
            <a:t>Regularly assess and review the alliance to ensure it stays on track.</a:t>
          </a:r>
        </a:p>
      </dgm:t>
    </dgm:pt>
    <dgm:pt modelId="{8F3FDA2F-BD1E-455E-A60E-297226F78A60}" type="parTrans" cxnId="{636A7588-5E72-4CE6-A7EA-79BF907BA03A}">
      <dgm:prSet/>
      <dgm:spPr/>
      <dgm:t>
        <a:bodyPr/>
        <a:lstStyle/>
        <a:p>
          <a:endParaRPr lang="en-US"/>
        </a:p>
      </dgm:t>
    </dgm:pt>
    <dgm:pt modelId="{9AB08130-0EFB-4B0D-90E7-498B94428702}" type="sibTrans" cxnId="{636A7588-5E72-4CE6-A7EA-79BF907BA03A}">
      <dgm:prSet/>
      <dgm:spPr/>
      <dgm:t>
        <a:bodyPr/>
        <a:lstStyle/>
        <a:p>
          <a:endParaRPr lang="en-US"/>
        </a:p>
      </dgm:t>
    </dgm:pt>
    <dgm:pt modelId="{F527E0B2-F465-40B1-9382-6720F624FFA5}" type="pres">
      <dgm:prSet presAssocID="{F2FE61EC-B3C9-4B21-AD9E-744092FFF308}" presName="root" presStyleCnt="0">
        <dgm:presLayoutVars>
          <dgm:dir/>
          <dgm:resizeHandles val="exact"/>
        </dgm:presLayoutVars>
      </dgm:prSet>
      <dgm:spPr/>
    </dgm:pt>
    <dgm:pt modelId="{E6A7346F-80ED-45E8-8326-685054954855}" type="pres">
      <dgm:prSet presAssocID="{DC49185C-3E90-429B-B357-905D324C4FAA}" presName="compNode" presStyleCnt="0"/>
      <dgm:spPr/>
    </dgm:pt>
    <dgm:pt modelId="{23BC7D9C-A76D-48C7-A895-094E8050E976}" type="pres">
      <dgm:prSet presAssocID="{DC49185C-3E90-429B-B357-905D324C4FAA}" presName="iconBgRect" presStyleLbl="bgShp" presStyleIdx="0" presStyleCnt="3"/>
      <dgm:spPr/>
    </dgm:pt>
    <dgm:pt modelId="{436F0A4F-56BF-4A57-91E1-4B62B4FEC63A}" type="pres">
      <dgm:prSet presAssocID="{DC49185C-3E90-429B-B357-905D324C4FAA}"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Social Network"/>
        </a:ext>
      </dgm:extLst>
    </dgm:pt>
    <dgm:pt modelId="{53B3FB78-5C1D-4EDE-A8CF-41CE78C275F1}" type="pres">
      <dgm:prSet presAssocID="{DC49185C-3E90-429B-B357-905D324C4FAA}" presName="spaceRect" presStyleCnt="0"/>
      <dgm:spPr/>
    </dgm:pt>
    <dgm:pt modelId="{6AFE41EB-CFED-4444-B9C8-BDEC4D5BC388}" type="pres">
      <dgm:prSet presAssocID="{DC49185C-3E90-429B-B357-905D324C4FAA}" presName="textRect" presStyleLbl="revTx" presStyleIdx="0" presStyleCnt="3">
        <dgm:presLayoutVars>
          <dgm:chMax val="1"/>
          <dgm:chPref val="1"/>
        </dgm:presLayoutVars>
      </dgm:prSet>
      <dgm:spPr/>
    </dgm:pt>
    <dgm:pt modelId="{FAC4699E-CC99-4B99-996B-86C659EA1066}" type="pres">
      <dgm:prSet presAssocID="{78EAAC58-E02E-4636-8B3A-59E1CFA6940A}" presName="sibTrans" presStyleCnt="0"/>
      <dgm:spPr/>
    </dgm:pt>
    <dgm:pt modelId="{D9CD8F93-7522-457A-8754-B4F5BAD5D208}" type="pres">
      <dgm:prSet presAssocID="{ACD888B6-DE81-4498-9C1B-D9ED36BA3B93}" presName="compNode" presStyleCnt="0"/>
      <dgm:spPr/>
    </dgm:pt>
    <dgm:pt modelId="{C029D668-A719-4701-9BB7-CB342FADF658}" type="pres">
      <dgm:prSet presAssocID="{ACD888B6-DE81-4498-9C1B-D9ED36BA3B93}" presName="iconBgRect" presStyleLbl="bgShp" presStyleIdx="1" presStyleCnt="3"/>
      <dgm:spPr/>
    </dgm:pt>
    <dgm:pt modelId="{2968A9C8-DEF4-4CC1-A845-BDDB82A07316}" type="pres">
      <dgm:prSet presAssocID="{ACD888B6-DE81-4498-9C1B-D9ED36BA3B93}"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Handshake"/>
        </a:ext>
      </dgm:extLst>
    </dgm:pt>
    <dgm:pt modelId="{CB0441FB-4F19-4592-AB45-F57611D4CC1F}" type="pres">
      <dgm:prSet presAssocID="{ACD888B6-DE81-4498-9C1B-D9ED36BA3B93}" presName="spaceRect" presStyleCnt="0"/>
      <dgm:spPr/>
    </dgm:pt>
    <dgm:pt modelId="{01F778D9-AF5F-41BE-9248-84BCA5F100D1}" type="pres">
      <dgm:prSet presAssocID="{ACD888B6-DE81-4498-9C1B-D9ED36BA3B93}" presName="textRect" presStyleLbl="revTx" presStyleIdx="1" presStyleCnt="3">
        <dgm:presLayoutVars>
          <dgm:chMax val="1"/>
          <dgm:chPref val="1"/>
        </dgm:presLayoutVars>
      </dgm:prSet>
      <dgm:spPr/>
    </dgm:pt>
    <dgm:pt modelId="{F0F1E6AB-0D40-4100-B603-B042A2AA40CF}" type="pres">
      <dgm:prSet presAssocID="{09AB4330-1C50-43B1-9CCD-5F966497CE07}" presName="sibTrans" presStyleCnt="0"/>
      <dgm:spPr/>
    </dgm:pt>
    <dgm:pt modelId="{AFDC1371-A615-4F29-A946-7624090D2CBC}" type="pres">
      <dgm:prSet presAssocID="{E5EBC0A1-C820-41AB-8286-D80E57402843}" presName="compNode" presStyleCnt="0"/>
      <dgm:spPr/>
    </dgm:pt>
    <dgm:pt modelId="{28B63EBD-D8CF-4E40-94D7-FEF52CE09CFD}" type="pres">
      <dgm:prSet presAssocID="{E5EBC0A1-C820-41AB-8286-D80E57402843}" presName="iconBgRect" presStyleLbl="bgShp" presStyleIdx="2" presStyleCnt="3"/>
      <dgm:spPr/>
    </dgm:pt>
    <dgm:pt modelId="{02961468-D3FE-4E78-B2FD-4ECCAFAF0563}" type="pres">
      <dgm:prSet presAssocID="{E5EBC0A1-C820-41AB-8286-D80E57402843}"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Magnifying glass"/>
        </a:ext>
      </dgm:extLst>
    </dgm:pt>
    <dgm:pt modelId="{7299D8B2-52D7-4647-8A24-4621E3954FAC}" type="pres">
      <dgm:prSet presAssocID="{E5EBC0A1-C820-41AB-8286-D80E57402843}" presName="spaceRect" presStyleCnt="0"/>
      <dgm:spPr/>
    </dgm:pt>
    <dgm:pt modelId="{09D0D714-F37B-4BB9-A928-888103BFF0A7}" type="pres">
      <dgm:prSet presAssocID="{E5EBC0A1-C820-41AB-8286-D80E57402843}" presName="textRect" presStyleLbl="revTx" presStyleIdx="2" presStyleCnt="3">
        <dgm:presLayoutVars>
          <dgm:chMax val="1"/>
          <dgm:chPref val="1"/>
        </dgm:presLayoutVars>
      </dgm:prSet>
      <dgm:spPr/>
    </dgm:pt>
  </dgm:ptLst>
  <dgm:cxnLst>
    <dgm:cxn modelId="{6EE24E14-6664-4A52-BF56-260A15E4D49E}" srcId="{F2FE61EC-B3C9-4B21-AD9E-744092FFF308}" destId="{DC49185C-3E90-429B-B357-905D324C4FAA}" srcOrd="0" destOrd="0" parTransId="{09727B2F-F059-4BF1-BCFD-C15A4D9F8CA9}" sibTransId="{78EAAC58-E02E-4636-8B3A-59E1CFA6940A}"/>
    <dgm:cxn modelId="{582B9227-57F1-4F10-8A63-744777677D07}" srcId="{F2FE61EC-B3C9-4B21-AD9E-744092FFF308}" destId="{ACD888B6-DE81-4498-9C1B-D9ED36BA3B93}" srcOrd="1" destOrd="0" parTransId="{C734BF2E-AC51-4F49-9500-0691A387DC05}" sibTransId="{09AB4330-1C50-43B1-9CCD-5F966497CE07}"/>
    <dgm:cxn modelId="{F9867D5B-0978-462E-AB3B-25606EF391A5}" type="presOf" srcId="{F2FE61EC-B3C9-4B21-AD9E-744092FFF308}" destId="{F527E0B2-F465-40B1-9382-6720F624FFA5}" srcOrd="0" destOrd="0" presId="urn:microsoft.com/office/officeart/2018/5/layout/IconCircleLabelList"/>
    <dgm:cxn modelId="{9F36EB6B-846C-4C94-889B-2140491259BB}" type="presOf" srcId="{ACD888B6-DE81-4498-9C1B-D9ED36BA3B93}" destId="{01F778D9-AF5F-41BE-9248-84BCA5F100D1}" srcOrd="0" destOrd="0" presId="urn:microsoft.com/office/officeart/2018/5/layout/IconCircleLabelList"/>
    <dgm:cxn modelId="{B7ABBA75-6850-4D50-A3A5-99610A23B839}" type="presOf" srcId="{DC49185C-3E90-429B-B357-905D324C4FAA}" destId="{6AFE41EB-CFED-4444-B9C8-BDEC4D5BC388}" srcOrd="0" destOrd="0" presId="urn:microsoft.com/office/officeart/2018/5/layout/IconCircleLabelList"/>
    <dgm:cxn modelId="{636A7588-5E72-4CE6-A7EA-79BF907BA03A}" srcId="{F2FE61EC-B3C9-4B21-AD9E-744092FFF308}" destId="{E5EBC0A1-C820-41AB-8286-D80E57402843}" srcOrd="2" destOrd="0" parTransId="{8F3FDA2F-BD1E-455E-A60E-297226F78A60}" sibTransId="{9AB08130-0EFB-4B0D-90E7-498B94428702}"/>
    <dgm:cxn modelId="{E9DDC7B9-9E39-4C6B-B120-D35B4448D21F}" type="presOf" srcId="{E5EBC0A1-C820-41AB-8286-D80E57402843}" destId="{09D0D714-F37B-4BB9-A928-888103BFF0A7}" srcOrd="0" destOrd="0" presId="urn:microsoft.com/office/officeart/2018/5/layout/IconCircleLabelList"/>
    <dgm:cxn modelId="{9647A904-DEFD-4130-8453-8315E6D46172}" type="presParOf" srcId="{F527E0B2-F465-40B1-9382-6720F624FFA5}" destId="{E6A7346F-80ED-45E8-8326-685054954855}" srcOrd="0" destOrd="0" presId="urn:microsoft.com/office/officeart/2018/5/layout/IconCircleLabelList"/>
    <dgm:cxn modelId="{591E0289-0457-4D2A-A101-2D1CF33E6A06}" type="presParOf" srcId="{E6A7346F-80ED-45E8-8326-685054954855}" destId="{23BC7D9C-A76D-48C7-A895-094E8050E976}" srcOrd="0" destOrd="0" presId="urn:microsoft.com/office/officeart/2018/5/layout/IconCircleLabelList"/>
    <dgm:cxn modelId="{A5674F45-768E-41A2-AFA1-DDAAF88E39AC}" type="presParOf" srcId="{E6A7346F-80ED-45E8-8326-685054954855}" destId="{436F0A4F-56BF-4A57-91E1-4B62B4FEC63A}" srcOrd="1" destOrd="0" presId="urn:microsoft.com/office/officeart/2018/5/layout/IconCircleLabelList"/>
    <dgm:cxn modelId="{9D03E18E-F31A-4CD4-887B-74812AC94F94}" type="presParOf" srcId="{E6A7346F-80ED-45E8-8326-685054954855}" destId="{53B3FB78-5C1D-4EDE-A8CF-41CE78C275F1}" srcOrd="2" destOrd="0" presId="urn:microsoft.com/office/officeart/2018/5/layout/IconCircleLabelList"/>
    <dgm:cxn modelId="{C45FBC8B-2D0B-4B37-A263-BF80C7A5CE55}" type="presParOf" srcId="{E6A7346F-80ED-45E8-8326-685054954855}" destId="{6AFE41EB-CFED-4444-B9C8-BDEC4D5BC388}" srcOrd="3" destOrd="0" presId="urn:microsoft.com/office/officeart/2018/5/layout/IconCircleLabelList"/>
    <dgm:cxn modelId="{3C7DF958-E189-4348-8FEF-2CE29870472D}" type="presParOf" srcId="{F527E0B2-F465-40B1-9382-6720F624FFA5}" destId="{FAC4699E-CC99-4B99-996B-86C659EA1066}" srcOrd="1" destOrd="0" presId="urn:microsoft.com/office/officeart/2018/5/layout/IconCircleLabelList"/>
    <dgm:cxn modelId="{89A3CCEC-8211-49C0-B700-0E06A2C7352B}" type="presParOf" srcId="{F527E0B2-F465-40B1-9382-6720F624FFA5}" destId="{D9CD8F93-7522-457A-8754-B4F5BAD5D208}" srcOrd="2" destOrd="0" presId="urn:microsoft.com/office/officeart/2018/5/layout/IconCircleLabelList"/>
    <dgm:cxn modelId="{44D05CE0-0837-4A37-A678-73F7E68A6D5E}" type="presParOf" srcId="{D9CD8F93-7522-457A-8754-B4F5BAD5D208}" destId="{C029D668-A719-4701-9BB7-CB342FADF658}" srcOrd="0" destOrd="0" presId="urn:microsoft.com/office/officeart/2018/5/layout/IconCircleLabelList"/>
    <dgm:cxn modelId="{A0EDCDB5-6CF4-48C4-9177-A87561BEBDDB}" type="presParOf" srcId="{D9CD8F93-7522-457A-8754-B4F5BAD5D208}" destId="{2968A9C8-DEF4-4CC1-A845-BDDB82A07316}" srcOrd="1" destOrd="0" presId="urn:microsoft.com/office/officeart/2018/5/layout/IconCircleLabelList"/>
    <dgm:cxn modelId="{191A0B03-F8DA-444E-84CF-948B16E9A58F}" type="presParOf" srcId="{D9CD8F93-7522-457A-8754-B4F5BAD5D208}" destId="{CB0441FB-4F19-4592-AB45-F57611D4CC1F}" srcOrd="2" destOrd="0" presId="urn:microsoft.com/office/officeart/2018/5/layout/IconCircleLabelList"/>
    <dgm:cxn modelId="{8F1E1639-FF08-446D-8D26-1C8DC9C3F448}" type="presParOf" srcId="{D9CD8F93-7522-457A-8754-B4F5BAD5D208}" destId="{01F778D9-AF5F-41BE-9248-84BCA5F100D1}" srcOrd="3" destOrd="0" presId="urn:microsoft.com/office/officeart/2018/5/layout/IconCircleLabelList"/>
    <dgm:cxn modelId="{3028AC7C-7AF8-4D6D-A32D-F66D9A8E97B4}" type="presParOf" srcId="{F527E0B2-F465-40B1-9382-6720F624FFA5}" destId="{F0F1E6AB-0D40-4100-B603-B042A2AA40CF}" srcOrd="3" destOrd="0" presId="urn:microsoft.com/office/officeart/2018/5/layout/IconCircleLabelList"/>
    <dgm:cxn modelId="{108B0D8E-FB98-409D-9B0C-23FCD1CF629F}" type="presParOf" srcId="{F527E0B2-F465-40B1-9382-6720F624FFA5}" destId="{AFDC1371-A615-4F29-A946-7624090D2CBC}" srcOrd="4" destOrd="0" presId="urn:microsoft.com/office/officeart/2018/5/layout/IconCircleLabelList"/>
    <dgm:cxn modelId="{FA50CFBA-4340-4EEE-9FD4-191C7DBCB3EA}" type="presParOf" srcId="{AFDC1371-A615-4F29-A946-7624090D2CBC}" destId="{28B63EBD-D8CF-4E40-94D7-FEF52CE09CFD}" srcOrd="0" destOrd="0" presId="urn:microsoft.com/office/officeart/2018/5/layout/IconCircleLabelList"/>
    <dgm:cxn modelId="{E5A06B7C-3E3F-4E62-8E4C-E52E6B2FF9A2}" type="presParOf" srcId="{AFDC1371-A615-4F29-A946-7624090D2CBC}" destId="{02961468-D3FE-4E78-B2FD-4ECCAFAF0563}" srcOrd="1" destOrd="0" presId="urn:microsoft.com/office/officeart/2018/5/layout/IconCircleLabelList"/>
    <dgm:cxn modelId="{9EC393D1-14CF-4B51-81EF-041E75B317F0}" type="presParOf" srcId="{AFDC1371-A615-4F29-A946-7624090D2CBC}" destId="{7299D8B2-52D7-4647-8A24-4621E3954FAC}" srcOrd="2" destOrd="0" presId="urn:microsoft.com/office/officeart/2018/5/layout/IconCircleLabelList"/>
    <dgm:cxn modelId="{AF902287-B22E-4513-A169-73904DA56173}" type="presParOf" srcId="{AFDC1371-A615-4F29-A946-7624090D2CBC}" destId="{09D0D714-F37B-4BB9-A928-888103BFF0A7}"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FE3440C-A12A-42C3-A8E6-CBD7D62B1DA1}"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16D343B4-9A19-4785-B7B9-8ABDDB187412}">
      <dgm:prSet/>
      <dgm:spPr/>
      <dgm:t>
        <a:bodyPr/>
        <a:lstStyle/>
        <a:p>
          <a:pPr>
            <a:lnSpc>
              <a:spcPct val="100000"/>
            </a:lnSpc>
            <a:defRPr cap="all"/>
          </a:pPr>
          <a:r>
            <a:rPr lang="en-US"/>
            <a:t>Heinz and McDonald’s</a:t>
          </a:r>
        </a:p>
      </dgm:t>
    </dgm:pt>
    <dgm:pt modelId="{60BDDEE8-06E2-4C7A-806F-50C7DE82EAEB}" type="parTrans" cxnId="{0949CAC8-570C-4BAF-A6CA-329B635251A8}">
      <dgm:prSet/>
      <dgm:spPr/>
      <dgm:t>
        <a:bodyPr/>
        <a:lstStyle/>
        <a:p>
          <a:endParaRPr lang="en-US"/>
        </a:p>
      </dgm:t>
    </dgm:pt>
    <dgm:pt modelId="{F11BD316-91C2-427D-9DE8-BBE13972F230}" type="sibTrans" cxnId="{0949CAC8-570C-4BAF-A6CA-329B635251A8}">
      <dgm:prSet/>
      <dgm:spPr/>
      <dgm:t>
        <a:bodyPr/>
        <a:lstStyle/>
        <a:p>
          <a:endParaRPr lang="en-US"/>
        </a:p>
      </dgm:t>
    </dgm:pt>
    <dgm:pt modelId="{DC5DCB02-9AC7-4D5B-B9AE-B1654C43BEB7}">
      <dgm:prSet/>
      <dgm:spPr/>
      <dgm:t>
        <a:bodyPr/>
        <a:lstStyle/>
        <a:p>
          <a:pPr>
            <a:lnSpc>
              <a:spcPct val="100000"/>
            </a:lnSpc>
            <a:defRPr cap="all"/>
          </a:pPr>
          <a:r>
            <a:rPr lang="en-US"/>
            <a:t>Kraft and Starbucks</a:t>
          </a:r>
        </a:p>
      </dgm:t>
    </dgm:pt>
    <dgm:pt modelId="{5C9E2E03-FD7C-4756-9185-9C748D209D1C}" type="parTrans" cxnId="{A0E743D3-0436-48E8-8727-B96ADBC181C3}">
      <dgm:prSet/>
      <dgm:spPr/>
      <dgm:t>
        <a:bodyPr/>
        <a:lstStyle/>
        <a:p>
          <a:endParaRPr lang="en-US"/>
        </a:p>
      </dgm:t>
    </dgm:pt>
    <dgm:pt modelId="{FAF05631-B2A3-4AC3-B059-513AE4CEC06C}" type="sibTrans" cxnId="{A0E743D3-0436-48E8-8727-B96ADBC181C3}">
      <dgm:prSet/>
      <dgm:spPr/>
      <dgm:t>
        <a:bodyPr/>
        <a:lstStyle/>
        <a:p>
          <a:endParaRPr lang="en-US"/>
        </a:p>
      </dgm:t>
    </dgm:pt>
    <dgm:pt modelId="{9BC01FEE-F8B1-4453-A653-8D401490BF01}">
      <dgm:prSet/>
      <dgm:spPr/>
      <dgm:t>
        <a:bodyPr/>
        <a:lstStyle/>
        <a:p>
          <a:pPr>
            <a:lnSpc>
              <a:spcPct val="100000"/>
            </a:lnSpc>
            <a:defRPr cap="all"/>
          </a:pPr>
          <a:r>
            <a:rPr lang="en-US"/>
            <a:t>LEGO and Shell</a:t>
          </a:r>
        </a:p>
      </dgm:t>
    </dgm:pt>
    <dgm:pt modelId="{8D4A9924-936E-4823-96A5-A00D46437C75}" type="parTrans" cxnId="{55FABF19-4A5C-4CC3-A201-C9C6E2330731}">
      <dgm:prSet/>
      <dgm:spPr/>
      <dgm:t>
        <a:bodyPr/>
        <a:lstStyle/>
        <a:p>
          <a:endParaRPr lang="en-US"/>
        </a:p>
      </dgm:t>
    </dgm:pt>
    <dgm:pt modelId="{289B2D87-D451-453D-83E6-02294875D6B8}" type="sibTrans" cxnId="{55FABF19-4A5C-4CC3-A201-C9C6E2330731}">
      <dgm:prSet/>
      <dgm:spPr/>
      <dgm:t>
        <a:bodyPr/>
        <a:lstStyle/>
        <a:p>
          <a:endParaRPr lang="en-US"/>
        </a:p>
      </dgm:t>
    </dgm:pt>
    <dgm:pt modelId="{C0AD604A-8503-482F-8E2C-805FD0BD95C6}" type="pres">
      <dgm:prSet presAssocID="{EFE3440C-A12A-42C3-A8E6-CBD7D62B1DA1}" presName="root" presStyleCnt="0">
        <dgm:presLayoutVars>
          <dgm:dir/>
          <dgm:resizeHandles val="exact"/>
        </dgm:presLayoutVars>
      </dgm:prSet>
      <dgm:spPr/>
    </dgm:pt>
    <dgm:pt modelId="{CE56B604-700C-421B-A315-70FC82734E95}" type="pres">
      <dgm:prSet presAssocID="{16D343B4-9A19-4785-B7B9-8ABDDB187412}" presName="compNode" presStyleCnt="0"/>
      <dgm:spPr/>
    </dgm:pt>
    <dgm:pt modelId="{D4C67F0B-26BF-47FF-BACD-842F48DF4C74}" type="pres">
      <dgm:prSet presAssocID="{16D343B4-9A19-4785-B7B9-8ABDDB187412}" presName="iconBgRect" presStyleLbl="bgShp" presStyleIdx="0" presStyleCnt="3"/>
      <dgm:spPr/>
    </dgm:pt>
    <dgm:pt modelId="{E98160BC-4A3A-477F-BD9F-D36761832B67}" type="pres">
      <dgm:prSet presAssocID="{16D343B4-9A19-4785-B7B9-8ABDDB187412}"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urger and Drink"/>
        </a:ext>
      </dgm:extLst>
    </dgm:pt>
    <dgm:pt modelId="{8F5C0801-D699-401E-AF60-3ACE9367503F}" type="pres">
      <dgm:prSet presAssocID="{16D343B4-9A19-4785-B7B9-8ABDDB187412}" presName="spaceRect" presStyleCnt="0"/>
      <dgm:spPr/>
    </dgm:pt>
    <dgm:pt modelId="{1C076EFD-C019-4127-A6E2-FBC79184CDDF}" type="pres">
      <dgm:prSet presAssocID="{16D343B4-9A19-4785-B7B9-8ABDDB187412}" presName="textRect" presStyleLbl="revTx" presStyleIdx="0" presStyleCnt="3">
        <dgm:presLayoutVars>
          <dgm:chMax val="1"/>
          <dgm:chPref val="1"/>
        </dgm:presLayoutVars>
      </dgm:prSet>
      <dgm:spPr/>
    </dgm:pt>
    <dgm:pt modelId="{F6204C3D-E222-484E-890F-9AC2D23B771D}" type="pres">
      <dgm:prSet presAssocID="{F11BD316-91C2-427D-9DE8-BBE13972F230}" presName="sibTrans" presStyleCnt="0"/>
      <dgm:spPr/>
    </dgm:pt>
    <dgm:pt modelId="{4031EA35-62CF-4FBF-B339-E6738357C337}" type="pres">
      <dgm:prSet presAssocID="{DC5DCB02-9AC7-4D5B-B9AE-B1654C43BEB7}" presName="compNode" presStyleCnt="0"/>
      <dgm:spPr/>
    </dgm:pt>
    <dgm:pt modelId="{7C0C5144-73BB-4F4C-8852-4C10F1386C5C}" type="pres">
      <dgm:prSet presAssocID="{DC5DCB02-9AC7-4D5B-B9AE-B1654C43BEB7}" presName="iconBgRect" presStyleLbl="bgShp" presStyleIdx="1" presStyleCnt="3"/>
      <dgm:spPr/>
    </dgm:pt>
    <dgm:pt modelId="{1F53C2DD-BBF6-4EB4-A187-1D2ED379AA26}" type="pres">
      <dgm:prSet presAssocID="{DC5DCB02-9AC7-4D5B-B9AE-B1654C43BEB7}"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offee"/>
        </a:ext>
      </dgm:extLst>
    </dgm:pt>
    <dgm:pt modelId="{CC5276A1-A4B9-423B-B68C-42250F8341B9}" type="pres">
      <dgm:prSet presAssocID="{DC5DCB02-9AC7-4D5B-B9AE-B1654C43BEB7}" presName="spaceRect" presStyleCnt="0"/>
      <dgm:spPr/>
    </dgm:pt>
    <dgm:pt modelId="{41459889-BD2E-49E0-8E17-B65DD6232580}" type="pres">
      <dgm:prSet presAssocID="{DC5DCB02-9AC7-4D5B-B9AE-B1654C43BEB7}" presName="textRect" presStyleLbl="revTx" presStyleIdx="1" presStyleCnt="3">
        <dgm:presLayoutVars>
          <dgm:chMax val="1"/>
          <dgm:chPref val="1"/>
        </dgm:presLayoutVars>
      </dgm:prSet>
      <dgm:spPr/>
    </dgm:pt>
    <dgm:pt modelId="{BA485F2F-32C1-445C-AF1E-203B222DCBE8}" type="pres">
      <dgm:prSet presAssocID="{FAF05631-B2A3-4AC3-B059-513AE4CEC06C}" presName="sibTrans" presStyleCnt="0"/>
      <dgm:spPr/>
    </dgm:pt>
    <dgm:pt modelId="{17A4CE39-DC59-40A6-BF82-D392975F397F}" type="pres">
      <dgm:prSet presAssocID="{9BC01FEE-F8B1-4453-A653-8D401490BF01}" presName="compNode" presStyleCnt="0"/>
      <dgm:spPr/>
    </dgm:pt>
    <dgm:pt modelId="{4F599379-6C56-4109-8692-B3A6793B8C56}" type="pres">
      <dgm:prSet presAssocID="{9BC01FEE-F8B1-4453-A653-8D401490BF01}" presName="iconBgRect" presStyleLbl="bgShp" presStyleIdx="2" presStyleCnt="3"/>
      <dgm:spPr/>
    </dgm:pt>
    <dgm:pt modelId="{6E74F77E-6A6C-4997-8F33-7E1102BA7FA0}" type="pres">
      <dgm:prSet presAssocID="{9BC01FEE-F8B1-4453-A653-8D401490BF01}"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Shell with solid fill"/>
        </a:ext>
      </dgm:extLst>
    </dgm:pt>
    <dgm:pt modelId="{C476613D-03AD-409F-89D2-F8F4139F0D96}" type="pres">
      <dgm:prSet presAssocID="{9BC01FEE-F8B1-4453-A653-8D401490BF01}" presName="spaceRect" presStyleCnt="0"/>
      <dgm:spPr/>
    </dgm:pt>
    <dgm:pt modelId="{074F93C7-4759-46FA-927B-27A726775D43}" type="pres">
      <dgm:prSet presAssocID="{9BC01FEE-F8B1-4453-A653-8D401490BF01}" presName="textRect" presStyleLbl="revTx" presStyleIdx="2" presStyleCnt="3">
        <dgm:presLayoutVars>
          <dgm:chMax val="1"/>
          <dgm:chPref val="1"/>
        </dgm:presLayoutVars>
      </dgm:prSet>
      <dgm:spPr/>
    </dgm:pt>
  </dgm:ptLst>
  <dgm:cxnLst>
    <dgm:cxn modelId="{F76E8F06-8B4C-44D1-AB3E-8E792F13CC96}" type="presOf" srcId="{EFE3440C-A12A-42C3-A8E6-CBD7D62B1DA1}" destId="{C0AD604A-8503-482F-8E2C-805FD0BD95C6}" srcOrd="0" destOrd="0" presId="urn:microsoft.com/office/officeart/2018/5/layout/IconCircleLabelList"/>
    <dgm:cxn modelId="{38A9FB0C-77DE-4C06-9C91-5A1DAB7C6E6E}" type="presOf" srcId="{DC5DCB02-9AC7-4D5B-B9AE-B1654C43BEB7}" destId="{41459889-BD2E-49E0-8E17-B65DD6232580}" srcOrd="0" destOrd="0" presId="urn:microsoft.com/office/officeart/2018/5/layout/IconCircleLabelList"/>
    <dgm:cxn modelId="{55FABF19-4A5C-4CC3-A201-C9C6E2330731}" srcId="{EFE3440C-A12A-42C3-A8E6-CBD7D62B1DA1}" destId="{9BC01FEE-F8B1-4453-A653-8D401490BF01}" srcOrd="2" destOrd="0" parTransId="{8D4A9924-936E-4823-96A5-A00D46437C75}" sibTransId="{289B2D87-D451-453D-83E6-02294875D6B8}"/>
    <dgm:cxn modelId="{B4AFA028-FC09-4F7B-AA6C-B0B6B3EE8A59}" type="presOf" srcId="{9BC01FEE-F8B1-4453-A653-8D401490BF01}" destId="{074F93C7-4759-46FA-927B-27A726775D43}" srcOrd="0" destOrd="0" presId="urn:microsoft.com/office/officeart/2018/5/layout/IconCircleLabelList"/>
    <dgm:cxn modelId="{774EDE9E-86EF-46D1-B541-665FEBFBE433}" type="presOf" srcId="{16D343B4-9A19-4785-B7B9-8ABDDB187412}" destId="{1C076EFD-C019-4127-A6E2-FBC79184CDDF}" srcOrd="0" destOrd="0" presId="urn:microsoft.com/office/officeart/2018/5/layout/IconCircleLabelList"/>
    <dgm:cxn modelId="{0949CAC8-570C-4BAF-A6CA-329B635251A8}" srcId="{EFE3440C-A12A-42C3-A8E6-CBD7D62B1DA1}" destId="{16D343B4-9A19-4785-B7B9-8ABDDB187412}" srcOrd="0" destOrd="0" parTransId="{60BDDEE8-06E2-4C7A-806F-50C7DE82EAEB}" sibTransId="{F11BD316-91C2-427D-9DE8-BBE13972F230}"/>
    <dgm:cxn modelId="{A0E743D3-0436-48E8-8727-B96ADBC181C3}" srcId="{EFE3440C-A12A-42C3-A8E6-CBD7D62B1DA1}" destId="{DC5DCB02-9AC7-4D5B-B9AE-B1654C43BEB7}" srcOrd="1" destOrd="0" parTransId="{5C9E2E03-FD7C-4756-9185-9C748D209D1C}" sibTransId="{FAF05631-B2A3-4AC3-B059-513AE4CEC06C}"/>
    <dgm:cxn modelId="{72F9680B-0AA8-4BCF-8978-470C149181E0}" type="presParOf" srcId="{C0AD604A-8503-482F-8E2C-805FD0BD95C6}" destId="{CE56B604-700C-421B-A315-70FC82734E95}" srcOrd="0" destOrd="0" presId="urn:microsoft.com/office/officeart/2018/5/layout/IconCircleLabelList"/>
    <dgm:cxn modelId="{9730007A-3ADA-485A-9F60-02DE029DD24C}" type="presParOf" srcId="{CE56B604-700C-421B-A315-70FC82734E95}" destId="{D4C67F0B-26BF-47FF-BACD-842F48DF4C74}" srcOrd="0" destOrd="0" presId="urn:microsoft.com/office/officeart/2018/5/layout/IconCircleLabelList"/>
    <dgm:cxn modelId="{A4DFC7B4-3BCF-4A4D-86A0-3177CA948071}" type="presParOf" srcId="{CE56B604-700C-421B-A315-70FC82734E95}" destId="{E98160BC-4A3A-477F-BD9F-D36761832B67}" srcOrd="1" destOrd="0" presId="urn:microsoft.com/office/officeart/2018/5/layout/IconCircleLabelList"/>
    <dgm:cxn modelId="{04E74833-B09B-4D94-AF71-D3211BBC9328}" type="presParOf" srcId="{CE56B604-700C-421B-A315-70FC82734E95}" destId="{8F5C0801-D699-401E-AF60-3ACE9367503F}" srcOrd="2" destOrd="0" presId="urn:microsoft.com/office/officeart/2018/5/layout/IconCircleLabelList"/>
    <dgm:cxn modelId="{0999986A-30AF-4674-B554-82931CD654EE}" type="presParOf" srcId="{CE56B604-700C-421B-A315-70FC82734E95}" destId="{1C076EFD-C019-4127-A6E2-FBC79184CDDF}" srcOrd="3" destOrd="0" presId="urn:microsoft.com/office/officeart/2018/5/layout/IconCircleLabelList"/>
    <dgm:cxn modelId="{D3AD71D4-8B42-41CB-8896-A2AB408D9862}" type="presParOf" srcId="{C0AD604A-8503-482F-8E2C-805FD0BD95C6}" destId="{F6204C3D-E222-484E-890F-9AC2D23B771D}" srcOrd="1" destOrd="0" presId="urn:microsoft.com/office/officeart/2018/5/layout/IconCircleLabelList"/>
    <dgm:cxn modelId="{50F5AED7-7006-455E-BAFA-89D3B5C51C5F}" type="presParOf" srcId="{C0AD604A-8503-482F-8E2C-805FD0BD95C6}" destId="{4031EA35-62CF-4FBF-B339-E6738357C337}" srcOrd="2" destOrd="0" presId="urn:microsoft.com/office/officeart/2018/5/layout/IconCircleLabelList"/>
    <dgm:cxn modelId="{5B208F4C-7671-45CF-8D72-6DA903EE288C}" type="presParOf" srcId="{4031EA35-62CF-4FBF-B339-E6738357C337}" destId="{7C0C5144-73BB-4F4C-8852-4C10F1386C5C}" srcOrd="0" destOrd="0" presId="urn:microsoft.com/office/officeart/2018/5/layout/IconCircleLabelList"/>
    <dgm:cxn modelId="{00429C94-4FA4-406F-A02F-D6910A169CB7}" type="presParOf" srcId="{4031EA35-62CF-4FBF-B339-E6738357C337}" destId="{1F53C2DD-BBF6-4EB4-A187-1D2ED379AA26}" srcOrd="1" destOrd="0" presId="urn:microsoft.com/office/officeart/2018/5/layout/IconCircleLabelList"/>
    <dgm:cxn modelId="{531ED7E3-625A-48DA-9A2D-7D0F911AD158}" type="presParOf" srcId="{4031EA35-62CF-4FBF-B339-E6738357C337}" destId="{CC5276A1-A4B9-423B-B68C-42250F8341B9}" srcOrd="2" destOrd="0" presId="urn:microsoft.com/office/officeart/2018/5/layout/IconCircleLabelList"/>
    <dgm:cxn modelId="{1DA76209-88F2-40D7-AF86-7EE10D4B1DB1}" type="presParOf" srcId="{4031EA35-62CF-4FBF-B339-E6738357C337}" destId="{41459889-BD2E-49E0-8E17-B65DD6232580}" srcOrd="3" destOrd="0" presId="urn:microsoft.com/office/officeart/2018/5/layout/IconCircleLabelList"/>
    <dgm:cxn modelId="{0E495719-4F09-4F50-B058-CD6EAAF53B63}" type="presParOf" srcId="{C0AD604A-8503-482F-8E2C-805FD0BD95C6}" destId="{BA485F2F-32C1-445C-AF1E-203B222DCBE8}" srcOrd="3" destOrd="0" presId="urn:microsoft.com/office/officeart/2018/5/layout/IconCircleLabelList"/>
    <dgm:cxn modelId="{116163F1-952A-4ED3-9A63-E7A8E9D3645D}" type="presParOf" srcId="{C0AD604A-8503-482F-8E2C-805FD0BD95C6}" destId="{17A4CE39-DC59-40A6-BF82-D392975F397F}" srcOrd="4" destOrd="0" presId="urn:microsoft.com/office/officeart/2018/5/layout/IconCircleLabelList"/>
    <dgm:cxn modelId="{EF73C9BB-5FAD-4B90-9CF7-F938D7FEA38E}" type="presParOf" srcId="{17A4CE39-DC59-40A6-BF82-D392975F397F}" destId="{4F599379-6C56-4109-8692-B3A6793B8C56}" srcOrd="0" destOrd="0" presId="urn:microsoft.com/office/officeart/2018/5/layout/IconCircleLabelList"/>
    <dgm:cxn modelId="{8F859551-4E07-435B-88F4-1025C3DD0D85}" type="presParOf" srcId="{17A4CE39-DC59-40A6-BF82-D392975F397F}" destId="{6E74F77E-6A6C-4997-8F33-7E1102BA7FA0}" srcOrd="1" destOrd="0" presId="urn:microsoft.com/office/officeart/2018/5/layout/IconCircleLabelList"/>
    <dgm:cxn modelId="{B8124F15-4C32-4E4F-95EA-A00EEE02F48D}" type="presParOf" srcId="{17A4CE39-DC59-40A6-BF82-D392975F397F}" destId="{C476613D-03AD-409F-89D2-F8F4139F0D96}" srcOrd="2" destOrd="0" presId="urn:microsoft.com/office/officeart/2018/5/layout/IconCircleLabelList"/>
    <dgm:cxn modelId="{1C7C0D6C-0B75-41D4-883E-B956E2E7ED45}" type="presParOf" srcId="{17A4CE39-DC59-40A6-BF82-D392975F397F}" destId="{074F93C7-4759-46FA-927B-27A726775D43}"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6FA0CB1-6DBC-4623-9E7E-19CE4983E509}">
      <dsp:nvSpPr>
        <dsp:cNvPr id="0" name=""/>
        <dsp:cNvSpPr/>
      </dsp:nvSpPr>
      <dsp:spPr>
        <a:xfrm>
          <a:off x="0" y="1962943"/>
          <a:ext cx="9486899" cy="0"/>
        </a:xfrm>
        <a:prstGeom prst="line">
          <a:avLst/>
        </a:prstGeom>
        <a:solidFill>
          <a:schemeClr val="lt1">
            <a:alpha val="90000"/>
            <a:hueOff val="0"/>
            <a:satOff val="0"/>
            <a:lumOff val="0"/>
            <a:alphaOff val="0"/>
          </a:schemeClr>
        </a:solidFill>
        <a:ln w="19050" cap="flat" cmpd="sng" algn="ctr">
          <a:solidFill>
            <a:schemeClr val="accent2">
              <a:hueOff val="0"/>
              <a:satOff val="0"/>
              <a:lumOff val="0"/>
              <a:alphaOff val="0"/>
            </a:schemeClr>
          </a:solidFill>
          <a:prstDash val="solid"/>
          <a:miter lim="800000"/>
          <a:tailEnd type="triangle" w="lg" len="lg"/>
        </a:ln>
        <a:effectLst/>
      </dsp:spPr>
      <dsp:style>
        <a:lnRef idx="1">
          <a:scrgbClr r="0" g="0" b="0"/>
        </a:lnRef>
        <a:fillRef idx="1">
          <a:scrgbClr r="0" g="0" b="0"/>
        </a:fillRef>
        <a:effectRef idx="0">
          <a:scrgbClr r="0" g="0" b="0"/>
        </a:effectRef>
        <a:fontRef idx="minor"/>
      </dsp:style>
    </dsp:sp>
    <dsp:sp modelId="{88199F87-1F68-4086-8ED0-9898C04C976F}">
      <dsp:nvSpPr>
        <dsp:cNvPr id="0" name=""/>
        <dsp:cNvSpPr/>
      </dsp:nvSpPr>
      <dsp:spPr>
        <a:xfrm rot="8100000">
          <a:off x="61454" y="452381"/>
          <a:ext cx="288706" cy="288706"/>
        </a:xfrm>
        <a:prstGeom prst="teardrop">
          <a:avLst>
            <a:gd name="adj" fmla="val 11500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w="6350" cap="flat" cmpd="sng" algn="ctr">
          <a:solidFill>
            <a:schemeClr val="accent2">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69D1F1E4-6249-4CFE-89E5-144BD3932A61}">
      <dsp:nvSpPr>
        <dsp:cNvPr id="0" name=""/>
        <dsp:cNvSpPr/>
      </dsp:nvSpPr>
      <dsp:spPr>
        <a:xfrm>
          <a:off x="93527" y="484454"/>
          <a:ext cx="224560" cy="224560"/>
        </a:xfrm>
        <a:prstGeom prst="ellipse">
          <a:avLst/>
        </a:prstGeom>
        <a:solidFill>
          <a:schemeClr val="lt1">
            <a:alpha val="90000"/>
            <a:hueOff val="0"/>
            <a:satOff val="0"/>
            <a:lumOff val="0"/>
            <a:alphaOff val="0"/>
          </a:schemeClr>
        </a:solidFill>
        <a:ln w="6350" cap="flat" cmpd="sng" algn="ctr">
          <a:noFill/>
          <a:prstDash val="solid"/>
          <a:miter lim="800000"/>
        </a:ln>
        <a:effectLst/>
      </dsp:spPr>
      <dsp:style>
        <a:lnRef idx="1">
          <a:scrgbClr r="0" g="0" b="0"/>
        </a:lnRef>
        <a:fillRef idx="1">
          <a:scrgbClr r="0" g="0" b="0"/>
        </a:fillRef>
        <a:effectRef idx="0">
          <a:scrgbClr r="0" g="0" b="0"/>
        </a:effectRef>
        <a:fontRef idx="minor"/>
      </dsp:style>
    </dsp:sp>
    <dsp:sp modelId="{68531795-E3EF-4759-B47A-E3BFB8EEF4CC}">
      <dsp:nvSpPr>
        <dsp:cNvPr id="0" name=""/>
        <dsp:cNvSpPr/>
      </dsp:nvSpPr>
      <dsp:spPr>
        <a:xfrm>
          <a:off x="409953" y="800880"/>
          <a:ext cx="3155881" cy="11620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5250" rIns="95250" bIns="142875" numCol="1" spcCol="1270" anchor="t" anchorCtr="0">
          <a:noAutofit/>
        </a:bodyPr>
        <a:lstStyle/>
        <a:p>
          <a:pPr marL="0" lvl="0" indent="0" algn="l" defTabSz="666750">
            <a:lnSpc>
              <a:spcPct val="90000"/>
            </a:lnSpc>
            <a:spcBef>
              <a:spcPct val="0"/>
            </a:spcBef>
            <a:spcAft>
              <a:spcPct val="35000"/>
            </a:spcAft>
            <a:buNone/>
          </a:pPr>
          <a:r>
            <a:rPr lang="en-US" sz="1500" kern="1200"/>
            <a:t>Since 1993, Barnes and Nobles worked with Starbucks</a:t>
          </a:r>
        </a:p>
      </dsp:txBody>
      <dsp:txXfrm>
        <a:off x="409953" y="800880"/>
        <a:ext cx="3155881" cy="1162062"/>
      </dsp:txXfrm>
    </dsp:sp>
    <dsp:sp modelId="{31F9727F-8FAE-4DB7-A1F1-54B60B852645}">
      <dsp:nvSpPr>
        <dsp:cNvPr id="0" name=""/>
        <dsp:cNvSpPr/>
      </dsp:nvSpPr>
      <dsp:spPr>
        <a:xfrm>
          <a:off x="409953" y="392588"/>
          <a:ext cx="3155881" cy="4082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en-US" sz="2000" kern="1200"/>
            <a:t>1993</a:t>
          </a:r>
        </a:p>
      </dsp:txBody>
      <dsp:txXfrm>
        <a:off x="409953" y="392588"/>
        <a:ext cx="3155881" cy="408292"/>
      </dsp:txXfrm>
    </dsp:sp>
    <dsp:sp modelId="{E770DC9E-538C-4AB4-8CC9-4E27E8B2AA61}">
      <dsp:nvSpPr>
        <dsp:cNvPr id="0" name=""/>
        <dsp:cNvSpPr/>
      </dsp:nvSpPr>
      <dsp:spPr>
        <a:xfrm>
          <a:off x="205807" y="800880"/>
          <a:ext cx="0" cy="1162062"/>
        </a:xfrm>
        <a:prstGeom prst="line">
          <a:avLst/>
        </a:prstGeom>
        <a:noFill/>
        <a:ln w="12700" cap="flat" cmpd="sng" algn="ctr">
          <a:solidFill>
            <a:schemeClr val="accent2">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FC69CB98-05EE-419D-8FA8-2953345F736D}">
      <dsp:nvSpPr>
        <dsp:cNvPr id="0" name=""/>
        <dsp:cNvSpPr/>
      </dsp:nvSpPr>
      <dsp:spPr>
        <a:xfrm>
          <a:off x="168273" y="1926197"/>
          <a:ext cx="73492" cy="73492"/>
        </a:xfrm>
        <a:prstGeom prst="ellipse">
          <a:avLst/>
        </a:prstGeom>
        <a:gradFill rotWithShape="0">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w="6350" cap="flat" cmpd="sng" algn="ctr">
          <a:solidFill>
            <a:schemeClr val="lt1">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9EDD1DDD-B17A-4630-8E5E-5218F5393604}">
      <dsp:nvSpPr>
        <dsp:cNvPr id="0" name=""/>
        <dsp:cNvSpPr/>
      </dsp:nvSpPr>
      <dsp:spPr>
        <a:xfrm rot="18900000">
          <a:off x="1955224" y="3184799"/>
          <a:ext cx="288706" cy="288706"/>
        </a:xfrm>
        <a:prstGeom prst="teardrop">
          <a:avLst>
            <a:gd name="adj" fmla="val 115000"/>
          </a:avLst>
        </a:prstGeom>
        <a:gradFill rotWithShape="0">
          <a:gsLst>
            <a:gs pos="0">
              <a:schemeClr val="accent2">
                <a:hueOff val="803115"/>
                <a:satOff val="-7744"/>
                <a:lumOff val="-2287"/>
                <a:alphaOff val="0"/>
                <a:satMod val="103000"/>
                <a:lumMod val="102000"/>
                <a:tint val="94000"/>
              </a:schemeClr>
            </a:gs>
            <a:gs pos="50000">
              <a:schemeClr val="accent2">
                <a:hueOff val="803115"/>
                <a:satOff val="-7744"/>
                <a:lumOff val="-2287"/>
                <a:alphaOff val="0"/>
                <a:satMod val="110000"/>
                <a:lumMod val="100000"/>
                <a:shade val="100000"/>
              </a:schemeClr>
            </a:gs>
            <a:gs pos="100000">
              <a:schemeClr val="accent2">
                <a:hueOff val="803115"/>
                <a:satOff val="-7744"/>
                <a:lumOff val="-2287"/>
                <a:alphaOff val="0"/>
                <a:lumMod val="99000"/>
                <a:satMod val="120000"/>
                <a:shade val="78000"/>
              </a:schemeClr>
            </a:gs>
          </a:gsLst>
          <a:lin ang="5400000" scaled="0"/>
        </a:gradFill>
        <a:ln w="6350" cap="flat" cmpd="sng" algn="ctr">
          <a:solidFill>
            <a:schemeClr val="accent2">
              <a:hueOff val="803115"/>
              <a:satOff val="-7744"/>
              <a:lumOff val="-2287"/>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8D344DB7-BEA0-429C-876A-5431D8D75A88}">
      <dsp:nvSpPr>
        <dsp:cNvPr id="0" name=""/>
        <dsp:cNvSpPr/>
      </dsp:nvSpPr>
      <dsp:spPr>
        <a:xfrm>
          <a:off x="1987297" y="3216871"/>
          <a:ext cx="224560" cy="224560"/>
        </a:xfrm>
        <a:prstGeom prst="ellipse">
          <a:avLst/>
        </a:prstGeom>
        <a:solidFill>
          <a:schemeClr val="lt1">
            <a:alpha val="90000"/>
            <a:hueOff val="0"/>
            <a:satOff val="0"/>
            <a:lumOff val="0"/>
            <a:alphaOff val="0"/>
          </a:schemeClr>
        </a:solidFill>
        <a:ln w="6350" cap="flat" cmpd="sng" algn="ctr">
          <a:noFill/>
          <a:prstDash val="solid"/>
          <a:miter lim="800000"/>
        </a:ln>
        <a:effectLst/>
      </dsp:spPr>
      <dsp:style>
        <a:lnRef idx="1">
          <a:scrgbClr r="0" g="0" b="0"/>
        </a:lnRef>
        <a:fillRef idx="1">
          <a:scrgbClr r="0" g="0" b="0"/>
        </a:fillRef>
        <a:effectRef idx="0">
          <a:scrgbClr r="0" g="0" b="0"/>
        </a:effectRef>
        <a:fontRef idx="minor"/>
      </dsp:style>
    </dsp:sp>
    <dsp:sp modelId="{5C932AB9-3220-4551-B9F0-522F2DB32FEF}">
      <dsp:nvSpPr>
        <dsp:cNvPr id="0" name=""/>
        <dsp:cNvSpPr/>
      </dsp:nvSpPr>
      <dsp:spPr>
        <a:xfrm>
          <a:off x="2303723" y="1962943"/>
          <a:ext cx="3155881" cy="11620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42875" rIns="0" bIns="95250" numCol="1" spcCol="1270" anchor="b" anchorCtr="0">
          <a:noAutofit/>
        </a:bodyPr>
        <a:lstStyle/>
        <a:p>
          <a:pPr marL="0" lvl="0" indent="0" algn="l" defTabSz="666750">
            <a:lnSpc>
              <a:spcPct val="90000"/>
            </a:lnSpc>
            <a:spcBef>
              <a:spcPct val="0"/>
            </a:spcBef>
            <a:spcAft>
              <a:spcPct val="35000"/>
            </a:spcAft>
            <a:buNone/>
          </a:pPr>
          <a:r>
            <a:rPr lang="en-US" sz="1500" kern="1200"/>
            <a:t>In 2006, J.C. Penny was suffering and coordinated with Sephora</a:t>
          </a:r>
        </a:p>
      </dsp:txBody>
      <dsp:txXfrm>
        <a:off x="2303723" y="1962943"/>
        <a:ext cx="3155881" cy="1162062"/>
      </dsp:txXfrm>
    </dsp:sp>
    <dsp:sp modelId="{D062A25C-617B-4295-A987-A9B68A1B2F46}">
      <dsp:nvSpPr>
        <dsp:cNvPr id="0" name=""/>
        <dsp:cNvSpPr/>
      </dsp:nvSpPr>
      <dsp:spPr>
        <a:xfrm>
          <a:off x="2303723" y="3125006"/>
          <a:ext cx="3155881" cy="4082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en-US" sz="2000" kern="1200"/>
            <a:t>2006</a:t>
          </a:r>
        </a:p>
      </dsp:txBody>
      <dsp:txXfrm>
        <a:off x="2303723" y="3125006"/>
        <a:ext cx="3155881" cy="408292"/>
      </dsp:txXfrm>
    </dsp:sp>
    <dsp:sp modelId="{A302894A-4933-4DB0-AFF0-B225C77DC029}">
      <dsp:nvSpPr>
        <dsp:cNvPr id="0" name=""/>
        <dsp:cNvSpPr/>
      </dsp:nvSpPr>
      <dsp:spPr>
        <a:xfrm>
          <a:off x="2099577" y="1962943"/>
          <a:ext cx="0" cy="1162062"/>
        </a:xfrm>
        <a:prstGeom prst="line">
          <a:avLst/>
        </a:prstGeom>
        <a:noFill/>
        <a:ln w="12700" cap="flat" cmpd="sng" algn="ctr">
          <a:solidFill>
            <a:schemeClr val="accent2">
              <a:hueOff val="803115"/>
              <a:satOff val="-7744"/>
              <a:lumOff val="-2287"/>
              <a:alphaOff val="0"/>
            </a:schemeClr>
          </a:solidFill>
          <a:prstDash val="dash"/>
          <a:miter lim="800000"/>
        </a:ln>
        <a:effectLst/>
      </dsp:spPr>
      <dsp:style>
        <a:lnRef idx="1">
          <a:scrgbClr r="0" g="0" b="0"/>
        </a:lnRef>
        <a:fillRef idx="0">
          <a:scrgbClr r="0" g="0" b="0"/>
        </a:fillRef>
        <a:effectRef idx="0">
          <a:scrgbClr r="0" g="0" b="0"/>
        </a:effectRef>
        <a:fontRef idx="minor"/>
      </dsp:style>
    </dsp:sp>
    <dsp:sp modelId="{8F944707-17F5-432B-A841-CF1300E2D4A4}">
      <dsp:nvSpPr>
        <dsp:cNvPr id="0" name=""/>
        <dsp:cNvSpPr/>
      </dsp:nvSpPr>
      <dsp:spPr>
        <a:xfrm>
          <a:off x="2062043" y="1926197"/>
          <a:ext cx="73492" cy="73492"/>
        </a:xfrm>
        <a:prstGeom prst="ellipse">
          <a:avLst/>
        </a:prstGeom>
        <a:gradFill rotWithShape="0">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w="6350" cap="flat" cmpd="sng" algn="ctr">
          <a:solidFill>
            <a:schemeClr val="lt1">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93466156-7BC6-4B1D-954B-1BB445CD692E}">
      <dsp:nvSpPr>
        <dsp:cNvPr id="0" name=""/>
        <dsp:cNvSpPr/>
      </dsp:nvSpPr>
      <dsp:spPr>
        <a:xfrm rot="8100000">
          <a:off x="3848994" y="452381"/>
          <a:ext cx="288706" cy="288706"/>
        </a:xfrm>
        <a:prstGeom prst="teardrop">
          <a:avLst>
            <a:gd name="adj" fmla="val 115000"/>
          </a:avLst>
        </a:prstGeom>
        <a:gradFill rotWithShape="0">
          <a:gsLst>
            <a:gs pos="0">
              <a:schemeClr val="accent2">
                <a:hueOff val="1606230"/>
                <a:satOff val="-15487"/>
                <a:lumOff val="-4575"/>
                <a:alphaOff val="0"/>
                <a:satMod val="103000"/>
                <a:lumMod val="102000"/>
                <a:tint val="94000"/>
              </a:schemeClr>
            </a:gs>
            <a:gs pos="50000">
              <a:schemeClr val="accent2">
                <a:hueOff val="1606230"/>
                <a:satOff val="-15487"/>
                <a:lumOff val="-4575"/>
                <a:alphaOff val="0"/>
                <a:satMod val="110000"/>
                <a:lumMod val="100000"/>
                <a:shade val="100000"/>
              </a:schemeClr>
            </a:gs>
            <a:gs pos="100000">
              <a:schemeClr val="accent2">
                <a:hueOff val="1606230"/>
                <a:satOff val="-15487"/>
                <a:lumOff val="-4575"/>
                <a:alphaOff val="0"/>
                <a:lumMod val="99000"/>
                <a:satMod val="120000"/>
                <a:shade val="78000"/>
              </a:schemeClr>
            </a:gs>
          </a:gsLst>
          <a:lin ang="5400000" scaled="0"/>
        </a:gradFill>
        <a:ln w="6350" cap="flat" cmpd="sng" algn="ctr">
          <a:solidFill>
            <a:schemeClr val="accent2">
              <a:hueOff val="1606230"/>
              <a:satOff val="-15487"/>
              <a:lumOff val="-4575"/>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1D9F7153-A579-48F4-8AE6-787A705E8D2C}">
      <dsp:nvSpPr>
        <dsp:cNvPr id="0" name=""/>
        <dsp:cNvSpPr/>
      </dsp:nvSpPr>
      <dsp:spPr>
        <a:xfrm>
          <a:off x="3881067" y="484454"/>
          <a:ext cx="224560" cy="224560"/>
        </a:xfrm>
        <a:prstGeom prst="ellipse">
          <a:avLst/>
        </a:prstGeom>
        <a:solidFill>
          <a:schemeClr val="lt1">
            <a:alpha val="90000"/>
            <a:hueOff val="0"/>
            <a:satOff val="0"/>
            <a:lumOff val="0"/>
            <a:alphaOff val="0"/>
          </a:schemeClr>
        </a:solidFill>
        <a:ln w="6350" cap="flat" cmpd="sng" algn="ctr">
          <a:noFill/>
          <a:prstDash val="solid"/>
          <a:miter lim="800000"/>
        </a:ln>
        <a:effectLst/>
      </dsp:spPr>
      <dsp:style>
        <a:lnRef idx="1">
          <a:scrgbClr r="0" g="0" b="0"/>
        </a:lnRef>
        <a:fillRef idx="1">
          <a:scrgbClr r="0" g="0" b="0"/>
        </a:fillRef>
        <a:effectRef idx="0">
          <a:scrgbClr r="0" g="0" b="0"/>
        </a:effectRef>
        <a:fontRef idx="minor"/>
      </dsp:style>
    </dsp:sp>
    <dsp:sp modelId="{A84FE552-F135-494F-BD3F-3331324F95C3}">
      <dsp:nvSpPr>
        <dsp:cNvPr id="0" name=""/>
        <dsp:cNvSpPr/>
      </dsp:nvSpPr>
      <dsp:spPr>
        <a:xfrm>
          <a:off x="4197493" y="800880"/>
          <a:ext cx="3155881" cy="11620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5250" rIns="95250" bIns="142875" numCol="1" spcCol="1270" anchor="t" anchorCtr="0">
          <a:noAutofit/>
        </a:bodyPr>
        <a:lstStyle/>
        <a:p>
          <a:pPr marL="0" lvl="0" indent="0" algn="l" defTabSz="666750">
            <a:lnSpc>
              <a:spcPct val="90000"/>
            </a:lnSpc>
            <a:spcBef>
              <a:spcPct val="0"/>
            </a:spcBef>
            <a:spcAft>
              <a:spcPct val="35000"/>
            </a:spcAft>
            <a:buNone/>
          </a:pPr>
          <a:r>
            <a:rPr lang="en-US" sz="1500" kern="1200"/>
            <a:t>Best Buy and Samsung opened Samsung Experience Shop in 2013</a:t>
          </a:r>
        </a:p>
      </dsp:txBody>
      <dsp:txXfrm>
        <a:off x="4197493" y="800880"/>
        <a:ext cx="3155881" cy="1162062"/>
      </dsp:txXfrm>
    </dsp:sp>
    <dsp:sp modelId="{618885A8-C11C-4E37-A5C7-D45C5CD396A7}">
      <dsp:nvSpPr>
        <dsp:cNvPr id="0" name=""/>
        <dsp:cNvSpPr/>
      </dsp:nvSpPr>
      <dsp:spPr>
        <a:xfrm>
          <a:off x="4197493" y="392588"/>
          <a:ext cx="3155881" cy="4082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en-US" sz="2000" kern="1200"/>
            <a:t>2013</a:t>
          </a:r>
        </a:p>
      </dsp:txBody>
      <dsp:txXfrm>
        <a:off x="4197493" y="392588"/>
        <a:ext cx="3155881" cy="408292"/>
      </dsp:txXfrm>
    </dsp:sp>
    <dsp:sp modelId="{E07C5E1A-2646-4F5E-92C2-1D7D5E2B1398}">
      <dsp:nvSpPr>
        <dsp:cNvPr id="0" name=""/>
        <dsp:cNvSpPr/>
      </dsp:nvSpPr>
      <dsp:spPr>
        <a:xfrm>
          <a:off x="3993347" y="800880"/>
          <a:ext cx="0" cy="1162062"/>
        </a:xfrm>
        <a:prstGeom prst="line">
          <a:avLst/>
        </a:prstGeom>
        <a:noFill/>
        <a:ln w="12700" cap="flat" cmpd="sng" algn="ctr">
          <a:solidFill>
            <a:schemeClr val="accent2">
              <a:hueOff val="1606230"/>
              <a:satOff val="-15487"/>
              <a:lumOff val="-4575"/>
              <a:alphaOff val="0"/>
            </a:schemeClr>
          </a:solidFill>
          <a:prstDash val="dash"/>
          <a:miter lim="800000"/>
        </a:ln>
        <a:effectLst/>
      </dsp:spPr>
      <dsp:style>
        <a:lnRef idx="1">
          <a:scrgbClr r="0" g="0" b="0"/>
        </a:lnRef>
        <a:fillRef idx="0">
          <a:scrgbClr r="0" g="0" b="0"/>
        </a:fillRef>
        <a:effectRef idx="0">
          <a:scrgbClr r="0" g="0" b="0"/>
        </a:effectRef>
        <a:fontRef idx="minor"/>
      </dsp:style>
    </dsp:sp>
    <dsp:sp modelId="{468EA9A2-DB62-46D0-AB73-8525CF6582A7}">
      <dsp:nvSpPr>
        <dsp:cNvPr id="0" name=""/>
        <dsp:cNvSpPr/>
      </dsp:nvSpPr>
      <dsp:spPr>
        <a:xfrm>
          <a:off x="3955813" y="1926197"/>
          <a:ext cx="73492" cy="73492"/>
        </a:xfrm>
        <a:prstGeom prst="ellipse">
          <a:avLst/>
        </a:prstGeom>
        <a:gradFill rotWithShape="0">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w="6350" cap="flat" cmpd="sng" algn="ctr">
          <a:solidFill>
            <a:schemeClr val="lt1">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5168C166-9B26-42C2-9227-14F6A3FDF08D}">
      <dsp:nvSpPr>
        <dsp:cNvPr id="0" name=""/>
        <dsp:cNvSpPr/>
      </dsp:nvSpPr>
      <dsp:spPr>
        <a:xfrm rot="18900000">
          <a:off x="5742764" y="3184799"/>
          <a:ext cx="288706" cy="288706"/>
        </a:xfrm>
        <a:prstGeom prst="teardrop">
          <a:avLst>
            <a:gd name="adj" fmla="val 115000"/>
          </a:avLst>
        </a:prstGeom>
        <a:gradFill rotWithShape="0">
          <a:gsLst>
            <a:gs pos="0">
              <a:schemeClr val="accent2">
                <a:hueOff val="2409345"/>
                <a:satOff val="-23231"/>
                <a:lumOff val="-6862"/>
                <a:alphaOff val="0"/>
                <a:satMod val="103000"/>
                <a:lumMod val="102000"/>
                <a:tint val="94000"/>
              </a:schemeClr>
            </a:gs>
            <a:gs pos="50000">
              <a:schemeClr val="accent2">
                <a:hueOff val="2409345"/>
                <a:satOff val="-23231"/>
                <a:lumOff val="-6862"/>
                <a:alphaOff val="0"/>
                <a:satMod val="110000"/>
                <a:lumMod val="100000"/>
                <a:shade val="100000"/>
              </a:schemeClr>
            </a:gs>
            <a:gs pos="100000">
              <a:schemeClr val="accent2">
                <a:hueOff val="2409345"/>
                <a:satOff val="-23231"/>
                <a:lumOff val="-6862"/>
                <a:alphaOff val="0"/>
                <a:lumMod val="99000"/>
                <a:satMod val="120000"/>
                <a:shade val="78000"/>
              </a:schemeClr>
            </a:gs>
          </a:gsLst>
          <a:lin ang="5400000" scaled="0"/>
        </a:gradFill>
        <a:ln w="6350" cap="flat" cmpd="sng" algn="ctr">
          <a:solidFill>
            <a:schemeClr val="accent2">
              <a:hueOff val="2409345"/>
              <a:satOff val="-23231"/>
              <a:lumOff val="-6862"/>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08EFED67-F529-47DE-890C-2B1833645571}">
      <dsp:nvSpPr>
        <dsp:cNvPr id="0" name=""/>
        <dsp:cNvSpPr/>
      </dsp:nvSpPr>
      <dsp:spPr>
        <a:xfrm>
          <a:off x="5774836" y="3216871"/>
          <a:ext cx="224560" cy="224560"/>
        </a:xfrm>
        <a:prstGeom prst="ellipse">
          <a:avLst/>
        </a:prstGeom>
        <a:solidFill>
          <a:schemeClr val="lt1">
            <a:alpha val="90000"/>
            <a:hueOff val="0"/>
            <a:satOff val="0"/>
            <a:lumOff val="0"/>
            <a:alphaOff val="0"/>
          </a:schemeClr>
        </a:solidFill>
        <a:ln w="6350" cap="flat" cmpd="sng" algn="ctr">
          <a:noFill/>
          <a:prstDash val="solid"/>
          <a:miter lim="800000"/>
        </a:ln>
        <a:effectLst/>
      </dsp:spPr>
      <dsp:style>
        <a:lnRef idx="1">
          <a:scrgbClr r="0" g="0" b="0"/>
        </a:lnRef>
        <a:fillRef idx="1">
          <a:scrgbClr r="0" g="0" b="0"/>
        </a:fillRef>
        <a:effectRef idx="0">
          <a:scrgbClr r="0" g="0" b="0"/>
        </a:effectRef>
        <a:fontRef idx="minor"/>
      </dsp:style>
    </dsp:sp>
    <dsp:sp modelId="{2C5EE656-0782-4805-9AF1-2EF4276CED9B}">
      <dsp:nvSpPr>
        <dsp:cNvPr id="0" name=""/>
        <dsp:cNvSpPr/>
      </dsp:nvSpPr>
      <dsp:spPr>
        <a:xfrm>
          <a:off x="6091263" y="1962943"/>
          <a:ext cx="3155881" cy="11620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42875" rIns="0" bIns="95250" numCol="1" spcCol="1270" anchor="b" anchorCtr="0">
          <a:noAutofit/>
        </a:bodyPr>
        <a:lstStyle/>
        <a:p>
          <a:pPr marL="0" lvl="0" indent="0" algn="l" defTabSz="666750">
            <a:lnSpc>
              <a:spcPct val="90000"/>
            </a:lnSpc>
            <a:spcBef>
              <a:spcPct val="0"/>
            </a:spcBef>
            <a:spcAft>
              <a:spcPct val="35000"/>
            </a:spcAft>
            <a:buNone/>
          </a:pPr>
          <a:r>
            <a:rPr lang="en-US" sz="1500" kern="1200"/>
            <a:t>Because of Walgreens’ late hours, in 2017, it served as a convenient location to drop off FedEx packages</a:t>
          </a:r>
        </a:p>
      </dsp:txBody>
      <dsp:txXfrm>
        <a:off x="6091263" y="1962943"/>
        <a:ext cx="3155881" cy="1162062"/>
      </dsp:txXfrm>
    </dsp:sp>
    <dsp:sp modelId="{FC6EAF2C-E988-4A18-B82F-C18CD5952072}">
      <dsp:nvSpPr>
        <dsp:cNvPr id="0" name=""/>
        <dsp:cNvSpPr/>
      </dsp:nvSpPr>
      <dsp:spPr>
        <a:xfrm>
          <a:off x="6091263" y="3125006"/>
          <a:ext cx="3155881" cy="4082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en-US" sz="2000" kern="1200"/>
            <a:t>2017</a:t>
          </a:r>
        </a:p>
      </dsp:txBody>
      <dsp:txXfrm>
        <a:off x="6091263" y="3125006"/>
        <a:ext cx="3155881" cy="408292"/>
      </dsp:txXfrm>
    </dsp:sp>
    <dsp:sp modelId="{323D4B56-E6BB-4CDC-B53C-F864FDE43622}">
      <dsp:nvSpPr>
        <dsp:cNvPr id="0" name=""/>
        <dsp:cNvSpPr/>
      </dsp:nvSpPr>
      <dsp:spPr>
        <a:xfrm>
          <a:off x="5887117" y="1962943"/>
          <a:ext cx="0" cy="1162062"/>
        </a:xfrm>
        <a:prstGeom prst="line">
          <a:avLst/>
        </a:prstGeom>
        <a:noFill/>
        <a:ln w="12700" cap="flat" cmpd="sng" algn="ctr">
          <a:solidFill>
            <a:schemeClr val="accent2">
              <a:hueOff val="2409345"/>
              <a:satOff val="-23231"/>
              <a:lumOff val="-6862"/>
              <a:alphaOff val="0"/>
            </a:schemeClr>
          </a:solidFill>
          <a:prstDash val="dash"/>
          <a:miter lim="800000"/>
        </a:ln>
        <a:effectLst/>
      </dsp:spPr>
      <dsp:style>
        <a:lnRef idx="1">
          <a:scrgbClr r="0" g="0" b="0"/>
        </a:lnRef>
        <a:fillRef idx="0">
          <a:scrgbClr r="0" g="0" b="0"/>
        </a:fillRef>
        <a:effectRef idx="0">
          <a:scrgbClr r="0" g="0" b="0"/>
        </a:effectRef>
        <a:fontRef idx="minor"/>
      </dsp:style>
    </dsp:sp>
    <dsp:sp modelId="{2BE6654D-0ED3-4DD4-B5FF-6DFEE0ECCFBB}">
      <dsp:nvSpPr>
        <dsp:cNvPr id="0" name=""/>
        <dsp:cNvSpPr/>
      </dsp:nvSpPr>
      <dsp:spPr>
        <a:xfrm>
          <a:off x="5849583" y="1926197"/>
          <a:ext cx="73492" cy="73492"/>
        </a:xfrm>
        <a:prstGeom prst="ellipse">
          <a:avLst/>
        </a:prstGeom>
        <a:gradFill rotWithShape="0">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w="6350" cap="flat" cmpd="sng" algn="ctr">
          <a:solidFill>
            <a:schemeClr val="lt1">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3BB890-55CA-4859-996E-BD0A1C26250A}">
      <dsp:nvSpPr>
        <dsp:cNvPr id="0" name=""/>
        <dsp:cNvSpPr/>
      </dsp:nvSpPr>
      <dsp:spPr>
        <a:xfrm>
          <a:off x="878174" y="808661"/>
          <a:ext cx="1242376" cy="124237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2C5E318-374D-4692-A049-01D0F531EAFF}">
      <dsp:nvSpPr>
        <dsp:cNvPr id="0" name=""/>
        <dsp:cNvSpPr/>
      </dsp:nvSpPr>
      <dsp:spPr>
        <a:xfrm>
          <a:off x="118944" y="2397490"/>
          <a:ext cx="2760836"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kern="1200"/>
            <a:t>Select partners that match your company's culture, values, and business objectives. </a:t>
          </a:r>
        </a:p>
      </dsp:txBody>
      <dsp:txXfrm>
        <a:off x="118944" y="2397490"/>
        <a:ext cx="2760836" cy="720000"/>
      </dsp:txXfrm>
    </dsp:sp>
    <dsp:sp modelId="{BD951A1C-970E-4744-A7DF-61B777E70575}">
      <dsp:nvSpPr>
        <dsp:cNvPr id="0" name=""/>
        <dsp:cNvSpPr/>
      </dsp:nvSpPr>
      <dsp:spPr>
        <a:xfrm>
          <a:off x="4122156" y="808661"/>
          <a:ext cx="1242376" cy="124237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C88A445-F28B-483C-9336-10DACA23F0EC}">
      <dsp:nvSpPr>
        <dsp:cNvPr id="0" name=""/>
        <dsp:cNvSpPr/>
      </dsp:nvSpPr>
      <dsp:spPr>
        <a:xfrm>
          <a:off x="3362926" y="2397490"/>
          <a:ext cx="2760836"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kern="1200"/>
            <a:t>Define alliance goals clearly. </a:t>
          </a:r>
        </a:p>
      </dsp:txBody>
      <dsp:txXfrm>
        <a:off x="3362926" y="2397490"/>
        <a:ext cx="2760836" cy="720000"/>
      </dsp:txXfrm>
    </dsp:sp>
    <dsp:sp modelId="{9DA0F07F-D6E4-476A-8004-6FC2F5209CC5}">
      <dsp:nvSpPr>
        <dsp:cNvPr id="0" name=""/>
        <dsp:cNvSpPr/>
      </dsp:nvSpPr>
      <dsp:spPr>
        <a:xfrm>
          <a:off x="7366139" y="808661"/>
          <a:ext cx="1242376" cy="124237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362E2AF-9D8B-46A8-8E9E-1E634DE66E49}">
      <dsp:nvSpPr>
        <dsp:cNvPr id="0" name=""/>
        <dsp:cNvSpPr/>
      </dsp:nvSpPr>
      <dsp:spPr>
        <a:xfrm>
          <a:off x="6606909" y="2397490"/>
          <a:ext cx="2760836"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kern="1200"/>
            <a:t>Establish a governance structure detailing each partner's roles and responsibilities.</a:t>
          </a:r>
        </a:p>
      </dsp:txBody>
      <dsp:txXfrm>
        <a:off x="6606909" y="2397490"/>
        <a:ext cx="2760836" cy="720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BC7D9C-A76D-48C7-A895-094E8050E976}">
      <dsp:nvSpPr>
        <dsp:cNvPr id="0" name=""/>
        <dsp:cNvSpPr/>
      </dsp:nvSpPr>
      <dsp:spPr>
        <a:xfrm>
          <a:off x="580844" y="478076"/>
          <a:ext cx="1715625" cy="1715625"/>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36F0A4F-56BF-4A57-91E1-4B62B4FEC63A}">
      <dsp:nvSpPr>
        <dsp:cNvPr id="0" name=""/>
        <dsp:cNvSpPr/>
      </dsp:nvSpPr>
      <dsp:spPr>
        <a:xfrm>
          <a:off x="946469" y="843701"/>
          <a:ext cx="984375" cy="98437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AFE41EB-CFED-4444-B9C8-BDEC4D5BC388}">
      <dsp:nvSpPr>
        <dsp:cNvPr id="0" name=""/>
        <dsp:cNvSpPr/>
      </dsp:nvSpPr>
      <dsp:spPr>
        <a:xfrm>
          <a:off x="32407" y="2728076"/>
          <a:ext cx="2812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a:t>Set up good communication and coordination methods. </a:t>
          </a:r>
        </a:p>
      </dsp:txBody>
      <dsp:txXfrm>
        <a:off x="32407" y="2728076"/>
        <a:ext cx="2812500" cy="720000"/>
      </dsp:txXfrm>
    </dsp:sp>
    <dsp:sp modelId="{C029D668-A719-4701-9BB7-CB342FADF658}">
      <dsp:nvSpPr>
        <dsp:cNvPr id="0" name=""/>
        <dsp:cNvSpPr/>
      </dsp:nvSpPr>
      <dsp:spPr>
        <a:xfrm>
          <a:off x="3885532" y="478076"/>
          <a:ext cx="1715625" cy="1715625"/>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968A9C8-DEF4-4CC1-A845-BDDB82A07316}">
      <dsp:nvSpPr>
        <dsp:cNvPr id="0" name=""/>
        <dsp:cNvSpPr/>
      </dsp:nvSpPr>
      <dsp:spPr>
        <a:xfrm>
          <a:off x="4251157" y="843701"/>
          <a:ext cx="984375" cy="98437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1F778D9-AF5F-41BE-9248-84BCA5F100D1}">
      <dsp:nvSpPr>
        <dsp:cNvPr id="0" name=""/>
        <dsp:cNvSpPr/>
      </dsp:nvSpPr>
      <dsp:spPr>
        <a:xfrm>
          <a:off x="3337094" y="2728076"/>
          <a:ext cx="2812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a:t>Resolve conflicts promptly and peacefully. </a:t>
          </a:r>
        </a:p>
      </dsp:txBody>
      <dsp:txXfrm>
        <a:off x="3337094" y="2728076"/>
        <a:ext cx="2812500" cy="720000"/>
      </dsp:txXfrm>
    </dsp:sp>
    <dsp:sp modelId="{28B63EBD-D8CF-4E40-94D7-FEF52CE09CFD}">
      <dsp:nvSpPr>
        <dsp:cNvPr id="0" name=""/>
        <dsp:cNvSpPr/>
      </dsp:nvSpPr>
      <dsp:spPr>
        <a:xfrm>
          <a:off x="7190220" y="478076"/>
          <a:ext cx="1715625" cy="1715625"/>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2961468-D3FE-4E78-B2FD-4ECCAFAF0563}">
      <dsp:nvSpPr>
        <dsp:cNvPr id="0" name=""/>
        <dsp:cNvSpPr/>
      </dsp:nvSpPr>
      <dsp:spPr>
        <a:xfrm>
          <a:off x="7555845" y="843701"/>
          <a:ext cx="984375" cy="98437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9D0D714-F37B-4BB9-A928-888103BFF0A7}">
      <dsp:nvSpPr>
        <dsp:cNvPr id="0" name=""/>
        <dsp:cNvSpPr/>
      </dsp:nvSpPr>
      <dsp:spPr>
        <a:xfrm>
          <a:off x="6641782" y="2728076"/>
          <a:ext cx="2812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a:t>Regularly assess and review the alliance to ensure it stays on track.</a:t>
          </a:r>
        </a:p>
      </dsp:txBody>
      <dsp:txXfrm>
        <a:off x="6641782" y="2728076"/>
        <a:ext cx="2812500" cy="7200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C67F0B-26BF-47FF-BACD-842F48DF4C74}">
      <dsp:nvSpPr>
        <dsp:cNvPr id="0" name=""/>
        <dsp:cNvSpPr/>
      </dsp:nvSpPr>
      <dsp:spPr>
        <a:xfrm>
          <a:off x="580844" y="478076"/>
          <a:ext cx="1715625" cy="1715625"/>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98160BC-4A3A-477F-BD9F-D36761832B67}">
      <dsp:nvSpPr>
        <dsp:cNvPr id="0" name=""/>
        <dsp:cNvSpPr/>
      </dsp:nvSpPr>
      <dsp:spPr>
        <a:xfrm>
          <a:off x="946469" y="843701"/>
          <a:ext cx="984375" cy="98437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C076EFD-C019-4127-A6E2-FBC79184CDDF}">
      <dsp:nvSpPr>
        <dsp:cNvPr id="0" name=""/>
        <dsp:cNvSpPr/>
      </dsp:nvSpPr>
      <dsp:spPr>
        <a:xfrm>
          <a:off x="32407" y="2728076"/>
          <a:ext cx="2812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defRPr cap="all"/>
          </a:pPr>
          <a:r>
            <a:rPr lang="en-US" sz="2300" kern="1200"/>
            <a:t>Heinz and McDonald’s</a:t>
          </a:r>
        </a:p>
      </dsp:txBody>
      <dsp:txXfrm>
        <a:off x="32407" y="2728076"/>
        <a:ext cx="2812500" cy="720000"/>
      </dsp:txXfrm>
    </dsp:sp>
    <dsp:sp modelId="{7C0C5144-73BB-4F4C-8852-4C10F1386C5C}">
      <dsp:nvSpPr>
        <dsp:cNvPr id="0" name=""/>
        <dsp:cNvSpPr/>
      </dsp:nvSpPr>
      <dsp:spPr>
        <a:xfrm>
          <a:off x="3885532" y="478076"/>
          <a:ext cx="1715625" cy="1715625"/>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F53C2DD-BBF6-4EB4-A187-1D2ED379AA26}">
      <dsp:nvSpPr>
        <dsp:cNvPr id="0" name=""/>
        <dsp:cNvSpPr/>
      </dsp:nvSpPr>
      <dsp:spPr>
        <a:xfrm>
          <a:off x="4251157" y="843701"/>
          <a:ext cx="984375" cy="98437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1459889-BD2E-49E0-8E17-B65DD6232580}">
      <dsp:nvSpPr>
        <dsp:cNvPr id="0" name=""/>
        <dsp:cNvSpPr/>
      </dsp:nvSpPr>
      <dsp:spPr>
        <a:xfrm>
          <a:off x="3337094" y="2728076"/>
          <a:ext cx="2812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defRPr cap="all"/>
          </a:pPr>
          <a:r>
            <a:rPr lang="en-US" sz="2300" kern="1200"/>
            <a:t>Kraft and Starbucks</a:t>
          </a:r>
        </a:p>
      </dsp:txBody>
      <dsp:txXfrm>
        <a:off x="3337094" y="2728076"/>
        <a:ext cx="2812500" cy="720000"/>
      </dsp:txXfrm>
    </dsp:sp>
    <dsp:sp modelId="{4F599379-6C56-4109-8692-B3A6793B8C56}">
      <dsp:nvSpPr>
        <dsp:cNvPr id="0" name=""/>
        <dsp:cNvSpPr/>
      </dsp:nvSpPr>
      <dsp:spPr>
        <a:xfrm>
          <a:off x="7190220" y="478076"/>
          <a:ext cx="1715625" cy="1715625"/>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E74F77E-6A6C-4997-8F33-7E1102BA7FA0}">
      <dsp:nvSpPr>
        <dsp:cNvPr id="0" name=""/>
        <dsp:cNvSpPr/>
      </dsp:nvSpPr>
      <dsp:spPr>
        <a:xfrm>
          <a:off x="7555845" y="843701"/>
          <a:ext cx="984375" cy="98437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74F93C7-4759-46FA-927B-27A726775D43}">
      <dsp:nvSpPr>
        <dsp:cNvPr id="0" name=""/>
        <dsp:cNvSpPr/>
      </dsp:nvSpPr>
      <dsp:spPr>
        <a:xfrm>
          <a:off x="6641782" y="2728076"/>
          <a:ext cx="2812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defRPr cap="all"/>
          </a:pPr>
          <a:r>
            <a:rPr lang="en-US" sz="2300" kern="1200"/>
            <a:t>LEGO and Shell</a:t>
          </a:r>
        </a:p>
      </dsp:txBody>
      <dsp:txXfrm>
        <a:off x="6641782" y="2728076"/>
        <a:ext cx="2812500" cy="720000"/>
      </dsp:txXfrm>
    </dsp:sp>
  </dsp:spTree>
</dsp:drawing>
</file>

<file path=ppt/diagrams/layout1.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4.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F01F866-C783-494F-B97B-24DA8C1991D5}" type="datetimeFigureOut">
              <a:rPr lang="en-US" smtClean="0"/>
              <a:t>5/3/2024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7A267CF-5D68-42C3-93E0-8FFA9985FFC6}" type="slidenum">
              <a:rPr lang="en-US" smtClean="0"/>
              <a:t>‹#›</a:t>
            </a:fld>
            <a:endParaRPr lang="en-US"/>
          </a:p>
        </p:txBody>
      </p:sp>
    </p:spTree>
    <p:extLst>
      <p:ext uri="{BB962C8B-B14F-4D97-AF65-F5344CB8AC3E}">
        <p14:creationId xmlns:p14="http://schemas.microsoft.com/office/powerpoint/2010/main" val="10367167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a:t>To serve coffee in their locations as they found their products complemented each other. When a customer reaches for the products of one brand, they can simultaneously reach the product of your brand so its like a snowball effect</a:t>
            </a:r>
          </a:p>
          <a:p>
            <a:pPr marL="171450" indent="-171450">
              <a:buFontTx/>
              <a:buChar char="-"/>
            </a:pPr>
            <a:r>
              <a:rPr lang="en-US" b="0"/>
              <a:t>Sephora being an outlet location in JC Penny was successful in bringing customers to JC penny during a time of struggle and was a saving grace</a:t>
            </a:r>
          </a:p>
          <a:p>
            <a:pPr marL="171450" indent="-171450">
              <a:buFontTx/>
              <a:buChar char="-"/>
            </a:pPr>
            <a:r>
              <a:rPr lang="en-US" b="0"/>
              <a:t>Best Buy was dealing with physical media sales going down and big purchases moving online, so Best Buy allocated space for Samsung to demo their product portfolio is stores to bring people in</a:t>
            </a:r>
          </a:p>
          <a:p>
            <a:pPr marL="171450" indent="-171450">
              <a:buFontTx/>
              <a:buChar char="-"/>
            </a:pPr>
            <a:r>
              <a:rPr lang="en-US" b="0"/>
              <a:t>Another way to bring customers to the store to potentially increase sales by serving a practical need</a:t>
            </a:r>
          </a:p>
          <a:p>
            <a:pPr marL="171450" indent="-171450">
              <a:buFontTx/>
              <a:buChar char="-"/>
            </a:pPr>
            <a:endParaRPr lang="en-US" b="0"/>
          </a:p>
          <a:p>
            <a:pPr marL="171450" indent="-171450">
              <a:buFontTx/>
              <a:buChar char="-"/>
            </a:pPr>
            <a:endParaRPr lang="en-US"/>
          </a:p>
        </p:txBody>
      </p:sp>
      <p:sp>
        <p:nvSpPr>
          <p:cNvPr id="4" name="Slide Number Placeholder 3"/>
          <p:cNvSpPr>
            <a:spLocks noGrp="1"/>
          </p:cNvSpPr>
          <p:nvPr>
            <p:ph type="sldNum" sz="quarter" idx="5"/>
          </p:nvPr>
        </p:nvSpPr>
        <p:spPr/>
        <p:txBody>
          <a:bodyPr/>
          <a:lstStyle/>
          <a:p>
            <a:fld id="{27A267CF-5D68-42C3-93E0-8FFA9985FFC6}" type="slidenum">
              <a:rPr lang="en-US" smtClean="0"/>
              <a:t>5</a:t>
            </a:fld>
            <a:endParaRPr lang="en-US"/>
          </a:p>
        </p:txBody>
      </p:sp>
    </p:spTree>
    <p:extLst>
      <p:ext uri="{BB962C8B-B14F-4D97-AF65-F5344CB8AC3E}">
        <p14:creationId xmlns:p14="http://schemas.microsoft.com/office/powerpoint/2010/main" val="30919686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7A267CF-5D68-42C3-93E0-8FFA9985FFC6}" type="slidenum">
              <a:rPr lang="en-US" smtClean="0"/>
              <a:t>14</a:t>
            </a:fld>
            <a:endParaRPr lang="en-US"/>
          </a:p>
        </p:txBody>
      </p:sp>
    </p:spTree>
    <p:extLst>
      <p:ext uri="{BB962C8B-B14F-4D97-AF65-F5344CB8AC3E}">
        <p14:creationId xmlns:p14="http://schemas.microsoft.com/office/powerpoint/2010/main" val="14015925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Contract said one who initiates breakup must pay market value of shared assets</a:t>
            </a:r>
          </a:p>
        </p:txBody>
      </p:sp>
      <p:sp>
        <p:nvSpPr>
          <p:cNvPr id="4" name="Slide Number Placeholder 3"/>
          <p:cNvSpPr>
            <a:spLocks noGrp="1"/>
          </p:cNvSpPr>
          <p:nvPr>
            <p:ph type="sldNum" sz="quarter" idx="5"/>
          </p:nvPr>
        </p:nvSpPr>
        <p:spPr/>
        <p:txBody>
          <a:bodyPr/>
          <a:lstStyle/>
          <a:p>
            <a:fld id="{27A267CF-5D68-42C3-93E0-8FFA9985FFC6}" type="slidenum">
              <a:rPr lang="en-US" smtClean="0"/>
              <a:t>17</a:t>
            </a:fld>
            <a:endParaRPr lang="en-US"/>
          </a:p>
        </p:txBody>
      </p:sp>
    </p:spTree>
    <p:extLst>
      <p:ext uri="{BB962C8B-B14F-4D97-AF65-F5344CB8AC3E}">
        <p14:creationId xmlns:p14="http://schemas.microsoft.com/office/powerpoint/2010/main" val="27520466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Shell had questionable environmental practices with high carbon emissions and accused the partnership of being a PR strategy</a:t>
            </a:r>
          </a:p>
        </p:txBody>
      </p:sp>
      <p:sp>
        <p:nvSpPr>
          <p:cNvPr id="4" name="Slide Number Placeholder 3"/>
          <p:cNvSpPr>
            <a:spLocks noGrp="1"/>
          </p:cNvSpPr>
          <p:nvPr>
            <p:ph type="sldNum" sz="quarter" idx="5"/>
          </p:nvPr>
        </p:nvSpPr>
        <p:spPr/>
        <p:txBody>
          <a:bodyPr/>
          <a:lstStyle/>
          <a:p>
            <a:fld id="{27A267CF-5D68-42C3-93E0-8FFA9985FFC6}" type="slidenum">
              <a:rPr lang="en-US" smtClean="0"/>
              <a:t>18</a:t>
            </a:fld>
            <a:endParaRPr lang="en-US"/>
          </a:p>
        </p:txBody>
      </p:sp>
    </p:spTree>
    <p:extLst>
      <p:ext uri="{BB962C8B-B14F-4D97-AF65-F5344CB8AC3E}">
        <p14:creationId xmlns:p14="http://schemas.microsoft.com/office/powerpoint/2010/main" val="34894253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7A267CF-5D68-42C3-93E0-8FFA9985FFC6}" type="slidenum">
              <a:rPr lang="en-US" smtClean="0"/>
              <a:t>21</a:t>
            </a:fld>
            <a:endParaRPr lang="en-US"/>
          </a:p>
        </p:txBody>
      </p:sp>
    </p:spTree>
    <p:extLst>
      <p:ext uri="{BB962C8B-B14F-4D97-AF65-F5344CB8AC3E}">
        <p14:creationId xmlns:p14="http://schemas.microsoft.com/office/powerpoint/2010/main" val="19085407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503645-DCFE-47FC-8A66-F9A45A422ED9}"/>
              </a:ext>
            </a:extLst>
          </p:cNvPr>
          <p:cNvSpPr>
            <a:spLocks noGrp="1"/>
          </p:cNvSpPr>
          <p:nvPr>
            <p:ph type="ctrTitle"/>
          </p:nvPr>
        </p:nvSpPr>
        <p:spPr>
          <a:xfrm>
            <a:off x="3221150" y="1247140"/>
            <a:ext cx="7891760" cy="3450844"/>
          </a:xfrm>
        </p:spPr>
        <p:txBody>
          <a:bodyPr anchor="t"/>
          <a:lstStyle>
            <a:lvl1pPr algn="l">
              <a:defRPr sz="6000"/>
            </a:lvl1pPr>
          </a:lstStyle>
          <a:p>
            <a:r>
              <a:rPr lang="en-US"/>
              <a:t>Click to edit Master title style</a:t>
            </a:r>
          </a:p>
        </p:txBody>
      </p:sp>
      <p:sp>
        <p:nvSpPr>
          <p:cNvPr id="3" name="Subtitle 2">
            <a:extLst>
              <a:ext uri="{FF2B5EF4-FFF2-40B4-BE49-F238E27FC236}">
                <a16:creationId xmlns:a16="http://schemas.microsoft.com/office/drawing/2014/main" id="{2AD509FA-7BD7-4D45-998F-0E43038F179C}"/>
              </a:ext>
            </a:extLst>
          </p:cNvPr>
          <p:cNvSpPr>
            <a:spLocks noGrp="1"/>
          </p:cNvSpPr>
          <p:nvPr>
            <p:ph type="subTitle" idx="1"/>
          </p:nvPr>
        </p:nvSpPr>
        <p:spPr>
          <a:xfrm>
            <a:off x="3221150" y="4818126"/>
            <a:ext cx="7891760" cy="1268984"/>
          </a:xfrm>
        </p:spPr>
        <p:txBody>
          <a:bodyPr anchor="b"/>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9" name="Rectangle 8">
            <a:extLst>
              <a:ext uri="{FF2B5EF4-FFF2-40B4-BE49-F238E27FC236}">
                <a16:creationId xmlns:a16="http://schemas.microsoft.com/office/drawing/2014/main" id="{2D03A0B2-4A2F-D846-A5E6-FB7CB9A031F7}"/>
              </a:ext>
            </a:extLst>
          </p:cNvPr>
          <p:cNvSpPr/>
          <p:nvPr/>
        </p:nvSpPr>
        <p:spPr>
          <a:xfrm>
            <a:off x="1" y="1375492"/>
            <a:ext cx="2770698" cy="5482505"/>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0" name="Rectangle 9">
            <a:extLst>
              <a:ext uri="{FF2B5EF4-FFF2-40B4-BE49-F238E27FC236}">
                <a16:creationId xmlns:a16="http://schemas.microsoft.com/office/drawing/2014/main" id="{7F573F1D-73A7-FB41-BCAD-FC9AA7DEF4F5}"/>
              </a:ext>
            </a:extLst>
          </p:cNvPr>
          <p:cNvSpPr/>
          <p:nvPr/>
        </p:nvSpPr>
        <p:spPr>
          <a:xfrm>
            <a:off x="0" y="-3"/>
            <a:ext cx="1373567"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7" name="Date Placeholder 6">
            <a:extLst>
              <a:ext uri="{FF2B5EF4-FFF2-40B4-BE49-F238E27FC236}">
                <a16:creationId xmlns:a16="http://schemas.microsoft.com/office/drawing/2014/main" id="{DDCFA51C-E4FE-4BF2-A2DD-E32DE57D8AD0}"/>
              </a:ext>
            </a:extLst>
          </p:cNvPr>
          <p:cNvSpPr>
            <a:spLocks noGrp="1"/>
          </p:cNvSpPr>
          <p:nvPr>
            <p:ph type="dt" sz="half" idx="10"/>
          </p:nvPr>
        </p:nvSpPr>
        <p:spPr/>
        <p:txBody>
          <a:bodyPr/>
          <a:lstStyle/>
          <a:p>
            <a:pPr algn="r"/>
            <a:fld id="{1449AA12-8195-4182-A7AC-2E7E59DFBDAF}" type="datetimeFigureOut">
              <a:rPr lang="en-US" smtClean="0"/>
              <a:pPr algn="r"/>
              <a:t>5/3/2024</a:t>
            </a:fld>
            <a:endParaRPr lang="en-US"/>
          </a:p>
        </p:txBody>
      </p:sp>
      <p:sp>
        <p:nvSpPr>
          <p:cNvPr id="8" name="Footer Placeholder 7">
            <a:extLst>
              <a:ext uri="{FF2B5EF4-FFF2-40B4-BE49-F238E27FC236}">
                <a16:creationId xmlns:a16="http://schemas.microsoft.com/office/drawing/2014/main" id="{5A438448-FC2D-4A2F-B7C0-04AC50311EAA}"/>
              </a:ext>
            </a:extLst>
          </p:cNvPr>
          <p:cNvSpPr>
            <a:spLocks noGrp="1"/>
          </p:cNvSpPr>
          <p:nvPr>
            <p:ph type="ftr" sz="quarter" idx="11"/>
          </p:nvPr>
        </p:nvSpPr>
        <p:spPr>
          <a:xfrm>
            <a:off x="3221150" y="6292850"/>
            <a:ext cx="4114800" cy="365125"/>
          </a:xfrm>
        </p:spPr>
        <p:txBody>
          <a:bodyPr/>
          <a:lstStyle/>
          <a:p>
            <a:pPr algn="l"/>
            <a:endParaRPr lang="en-US"/>
          </a:p>
        </p:txBody>
      </p:sp>
      <p:sp>
        <p:nvSpPr>
          <p:cNvPr id="11" name="Slide Number Placeholder 10">
            <a:extLst>
              <a:ext uri="{FF2B5EF4-FFF2-40B4-BE49-F238E27FC236}">
                <a16:creationId xmlns:a16="http://schemas.microsoft.com/office/drawing/2014/main" id="{3B07C67E-EAD9-47D8-9559-4E091BC03BA8}"/>
              </a:ext>
            </a:extLst>
          </p:cNvPr>
          <p:cNvSpPr>
            <a:spLocks noGrp="1"/>
          </p:cNvSpPr>
          <p:nvPr>
            <p:ph type="sldNum" sz="quarter" idx="12"/>
          </p:nvPr>
        </p:nvSpPr>
        <p:spPr/>
        <p:txBody>
          <a:bodyPr/>
          <a:lstStyle/>
          <a:p>
            <a:fld id="{14DFC975-2FD7-44A5-9E78-ECBA46156075}" type="slidenum">
              <a:rPr lang="en-US" smtClean="0"/>
              <a:t>‹#›</a:t>
            </a:fld>
            <a:endParaRPr lang="en-US"/>
          </a:p>
        </p:txBody>
      </p:sp>
    </p:spTree>
    <p:extLst>
      <p:ext uri="{BB962C8B-B14F-4D97-AF65-F5344CB8AC3E}">
        <p14:creationId xmlns:p14="http://schemas.microsoft.com/office/powerpoint/2010/main" val="23611406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1E1F3B-090C-4BB5-84BE-8ED0FC5981A5}"/>
              </a:ext>
            </a:extLst>
          </p:cNvPr>
          <p:cNvSpPr>
            <a:spLocks noGrp="1"/>
          </p:cNvSpPr>
          <p:nvPr>
            <p:ph type="title"/>
          </p:nvPr>
        </p:nvSpPr>
        <p:spPr>
          <a:xfrm>
            <a:off x="1587711" y="455362"/>
            <a:ext cx="4043436" cy="1584512"/>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397C49E-9426-4B24-B2A7-C54B89DA60A3}"/>
              </a:ext>
            </a:extLst>
          </p:cNvPr>
          <p:cNvSpPr>
            <a:spLocks noGrp="1"/>
          </p:cNvSpPr>
          <p:nvPr>
            <p:ph type="pic" idx="1"/>
          </p:nvPr>
        </p:nvSpPr>
        <p:spPr>
          <a:xfrm>
            <a:off x="6271232" y="565150"/>
            <a:ext cx="5355607" cy="5522677"/>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DBC7F011-0A5F-44E9-88CD-C95A33351B45}"/>
              </a:ext>
            </a:extLst>
          </p:cNvPr>
          <p:cNvSpPr>
            <a:spLocks noGrp="1"/>
          </p:cNvSpPr>
          <p:nvPr>
            <p:ph type="body" sz="half" idx="2"/>
          </p:nvPr>
        </p:nvSpPr>
        <p:spPr>
          <a:xfrm>
            <a:off x="1587711" y="2039874"/>
            <a:ext cx="4043436" cy="38291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D721C85-27BB-4533-A21B-C379FE03A944}"/>
              </a:ext>
            </a:extLst>
          </p:cNvPr>
          <p:cNvSpPr>
            <a:spLocks noGrp="1"/>
          </p:cNvSpPr>
          <p:nvPr>
            <p:ph type="dt" sz="half" idx="10"/>
          </p:nvPr>
        </p:nvSpPr>
        <p:spPr/>
        <p:txBody>
          <a:bodyPr/>
          <a:lstStyle/>
          <a:p>
            <a:fld id="{1449AA12-8195-4182-A7AC-2E7E59DFBDAF}" type="datetimeFigureOut">
              <a:rPr lang="en-US" smtClean="0"/>
              <a:t>5/3/2024</a:t>
            </a:fld>
            <a:endParaRPr lang="en-US"/>
          </a:p>
        </p:txBody>
      </p:sp>
      <p:sp>
        <p:nvSpPr>
          <p:cNvPr id="6" name="Footer Placeholder 5">
            <a:extLst>
              <a:ext uri="{FF2B5EF4-FFF2-40B4-BE49-F238E27FC236}">
                <a16:creationId xmlns:a16="http://schemas.microsoft.com/office/drawing/2014/main" id="{35018850-01F1-4247-9BFD-1DDC5DDDC38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6B365A9-4C28-480F-B370-2DFF234B73F7}"/>
              </a:ext>
            </a:extLst>
          </p:cNvPr>
          <p:cNvSpPr>
            <a:spLocks noGrp="1"/>
          </p:cNvSpPr>
          <p:nvPr>
            <p:ph type="sldNum" sz="quarter" idx="12"/>
          </p:nvPr>
        </p:nvSpPr>
        <p:spPr/>
        <p:txBody>
          <a:bodyPr/>
          <a:lstStyle/>
          <a:p>
            <a:fld id="{14DFC975-2FD7-44A5-9E78-ECBA46156075}" type="slidenum">
              <a:rPr lang="en-US" smtClean="0"/>
              <a:t>‹#›</a:t>
            </a:fld>
            <a:endParaRPr lang="en-US"/>
          </a:p>
        </p:txBody>
      </p:sp>
      <p:sp>
        <p:nvSpPr>
          <p:cNvPr id="10" name="Rectangle 9">
            <a:extLst>
              <a:ext uri="{FF2B5EF4-FFF2-40B4-BE49-F238E27FC236}">
                <a16:creationId xmlns:a16="http://schemas.microsoft.com/office/drawing/2014/main" id="{920EAFF3-0A84-F84B-90E4-A596F00B3DC2}"/>
              </a:ext>
            </a:extLst>
          </p:cNvPr>
          <p:cNvSpPr/>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8392559-3C15-B249-93C9-B0F7E9E5DDD8}"/>
              </a:ext>
            </a:extLst>
          </p:cNvPr>
          <p:cNvSpPr/>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76073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EC53B0-59B2-4B39-93E0-DCFBB932C82A}"/>
              </a:ext>
            </a:extLst>
          </p:cNvPr>
          <p:cNvSpPr>
            <a:spLocks noGrp="1"/>
          </p:cNvSpPr>
          <p:nvPr>
            <p:ph type="title"/>
          </p:nvPr>
        </p:nvSpPr>
        <p:spPr>
          <a:xfrm>
            <a:off x="1587710" y="455362"/>
            <a:ext cx="9525200" cy="1550419"/>
          </a:xfr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18C5F7B-98AC-425B-80BD-6C6F3032D0CE}"/>
              </a:ext>
            </a:extLst>
          </p:cNvPr>
          <p:cNvSpPr>
            <a:spLocks noGrp="1"/>
          </p:cNvSpPr>
          <p:nvPr>
            <p:ph type="body" orient="vert" idx="1"/>
          </p:nvPr>
        </p:nvSpPr>
        <p:spPr>
          <a:xfrm>
            <a:off x="1587710" y="2160016"/>
            <a:ext cx="9525200" cy="392615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C88C2EE-2433-424A-878C-24514FF5D44F}"/>
              </a:ext>
            </a:extLst>
          </p:cNvPr>
          <p:cNvSpPr>
            <a:spLocks noGrp="1"/>
          </p:cNvSpPr>
          <p:nvPr>
            <p:ph type="dt" sz="half" idx="10"/>
          </p:nvPr>
        </p:nvSpPr>
        <p:spPr/>
        <p:txBody>
          <a:bodyPr/>
          <a:lstStyle/>
          <a:p>
            <a:fld id="{1449AA12-8195-4182-A7AC-2E7E59DFBDAF}" type="datetimeFigureOut">
              <a:rPr lang="en-US" smtClean="0"/>
              <a:t>5/3/2024</a:t>
            </a:fld>
            <a:endParaRPr lang="en-US"/>
          </a:p>
        </p:txBody>
      </p:sp>
      <p:sp>
        <p:nvSpPr>
          <p:cNvPr id="5" name="Footer Placeholder 4">
            <a:extLst>
              <a:ext uri="{FF2B5EF4-FFF2-40B4-BE49-F238E27FC236}">
                <a16:creationId xmlns:a16="http://schemas.microsoft.com/office/drawing/2014/main" id="{1FFEFD20-ADE2-40F3-A071-6D1E97F8FB3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B7D1D5-5E92-48E1-9475-EC122D3FE613}"/>
              </a:ext>
            </a:extLst>
          </p:cNvPr>
          <p:cNvSpPr>
            <a:spLocks noGrp="1"/>
          </p:cNvSpPr>
          <p:nvPr>
            <p:ph type="sldNum" sz="quarter" idx="12"/>
          </p:nvPr>
        </p:nvSpPr>
        <p:spPr/>
        <p:txBody>
          <a:bodyPr/>
          <a:lstStyle/>
          <a:p>
            <a:fld id="{14DFC975-2FD7-44A5-9E78-ECBA46156075}" type="slidenum">
              <a:rPr lang="en-US" smtClean="0"/>
              <a:t>‹#›</a:t>
            </a:fld>
            <a:endParaRPr lang="en-US"/>
          </a:p>
        </p:txBody>
      </p:sp>
      <p:sp>
        <p:nvSpPr>
          <p:cNvPr id="9" name="Rectangle 8">
            <a:extLst>
              <a:ext uri="{FF2B5EF4-FFF2-40B4-BE49-F238E27FC236}">
                <a16:creationId xmlns:a16="http://schemas.microsoft.com/office/drawing/2014/main" id="{60FCF945-5CF3-5542-A36A-9CBB738E735E}"/>
              </a:ext>
            </a:extLst>
          </p:cNvPr>
          <p:cNvSpPr/>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3C7D61B-66C5-4341-8F2D-129A9E4D8283}"/>
              </a:ext>
            </a:extLst>
          </p:cNvPr>
          <p:cNvSpPr/>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317781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F47FBCF-6EDB-4883-92D4-612F4D1C5589}"/>
              </a:ext>
            </a:extLst>
          </p:cNvPr>
          <p:cNvSpPr>
            <a:spLocks noGrp="1"/>
          </p:cNvSpPr>
          <p:nvPr>
            <p:ph type="title" orient="vert"/>
          </p:nvPr>
        </p:nvSpPr>
        <p:spPr>
          <a:xfrm>
            <a:off x="8846380" y="565149"/>
            <a:ext cx="2266530" cy="5611813"/>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49D2DF8-B588-416F-AA11-9F3A0DDE6765}"/>
              </a:ext>
            </a:extLst>
          </p:cNvPr>
          <p:cNvSpPr>
            <a:spLocks noGrp="1"/>
          </p:cNvSpPr>
          <p:nvPr>
            <p:ph type="body" orient="vert" idx="1"/>
          </p:nvPr>
        </p:nvSpPr>
        <p:spPr>
          <a:xfrm>
            <a:off x="1587710" y="565149"/>
            <a:ext cx="7088929" cy="56118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72F7B1D-405D-4EE7-9A23-3F21916C9503}"/>
              </a:ext>
            </a:extLst>
          </p:cNvPr>
          <p:cNvSpPr>
            <a:spLocks noGrp="1"/>
          </p:cNvSpPr>
          <p:nvPr>
            <p:ph type="dt" sz="half" idx="10"/>
          </p:nvPr>
        </p:nvSpPr>
        <p:spPr/>
        <p:txBody>
          <a:bodyPr/>
          <a:lstStyle/>
          <a:p>
            <a:fld id="{1449AA12-8195-4182-A7AC-2E7E59DFBDAF}" type="datetimeFigureOut">
              <a:rPr lang="en-US" smtClean="0"/>
              <a:t>5/3/2024</a:t>
            </a:fld>
            <a:endParaRPr lang="en-US"/>
          </a:p>
        </p:txBody>
      </p:sp>
      <p:sp>
        <p:nvSpPr>
          <p:cNvPr id="5" name="Footer Placeholder 4">
            <a:extLst>
              <a:ext uri="{FF2B5EF4-FFF2-40B4-BE49-F238E27FC236}">
                <a16:creationId xmlns:a16="http://schemas.microsoft.com/office/drawing/2014/main" id="{D27B9304-686C-431A-8E7F-D9DD19F4DF0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FA240B-DB2E-46ED-8AC6-744B2C1C70E3}"/>
              </a:ext>
            </a:extLst>
          </p:cNvPr>
          <p:cNvSpPr>
            <a:spLocks noGrp="1"/>
          </p:cNvSpPr>
          <p:nvPr>
            <p:ph type="sldNum" sz="quarter" idx="12"/>
          </p:nvPr>
        </p:nvSpPr>
        <p:spPr/>
        <p:txBody>
          <a:bodyPr/>
          <a:lstStyle/>
          <a:p>
            <a:fld id="{14DFC975-2FD7-44A5-9E78-ECBA46156075}" type="slidenum">
              <a:rPr lang="en-US" smtClean="0"/>
              <a:t>‹#›</a:t>
            </a:fld>
            <a:endParaRPr lang="en-US"/>
          </a:p>
        </p:txBody>
      </p:sp>
      <p:sp>
        <p:nvSpPr>
          <p:cNvPr id="9" name="Rectangle 8">
            <a:extLst>
              <a:ext uri="{FF2B5EF4-FFF2-40B4-BE49-F238E27FC236}">
                <a16:creationId xmlns:a16="http://schemas.microsoft.com/office/drawing/2014/main" id="{2F275F2C-778B-864A-8379-6D0726B18FDC}"/>
              </a:ext>
            </a:extLst>
          </p:cNvPr>
          <p:cNvSpPr/>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F70051C8-76B3-384B-BCF1-60BB80301FCD}"/>
              </a:ext>
            </a:extLst>
          </p:cNvPr>
          <p:cNvSpPr/>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543293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BC5DD8-8608-4B55-96D8-0AB848C028C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8A3CC0B-7B21-422D-937D-FBD49EE9397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AA0EAFA-89BC-43E9-8EB9-B6B3CD136E43}"/>
              </a:ext>
            </a:extLst>
          </p:cNvPr>
          <p:cNvSpPr>
            <a:spLocks noGrp="1"/>
          </p:cNvSpPr>
          <p:nvPr>
            <p:ph type="dt" sz="half" idx="10"/>
          </p:nvPr>
        </p:nvSpPr>
        <p:spPr/>
        <p:txBody>
          <a:bodyPr/>
          <a:lstStyle/>
          <a:p>
            <a:fld id="{1449AA12-8195-4182-A7AC-2E7E59DFBDAF}" type="datetimeFigureOut">
              <a:rPr lang="en-US" smtClean="0"/>
              <a:t>5/3/2024</a:t>
            </a:fld>
            <a:endParaRPr lang="en-US"/>
          </a:p>
        </p:txBody>
      </p:sp>
      <p:sp>
        <p:nvSpPr>
          <p:cNvPr id="5" name="Footer Placeholder 4">
            <a:extLst>
              <a:ext uri="{FF2B5EF4-FFF2-40B4-BE49-F238E27FC236}">
                <a16:creationId xmlns:a16="http://schemas.microsoft.com/office/drawing/2014/main" id="{A3850944-70C2-487F-A102-58CDFB94C3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177B7B8-A972-455E-9D8C-9B8026A5306D}"/>
              </a:ext>
            </a:extLst>
          </p:cNvPr>
          <p:cNvSpPr>
            <a:spLocks noGrp="1"/>
          </p:cNvSpPr>
          <p:nvPr>
            <p:ph type="sldNum" sz="quarter" idx="12"/>
          </p:nvPr>
        </p:nvSpPr>
        <p:spPr/>
        <p:txBody>
          <a:bodyPr/>
          <a:lstStyle/>
          <a:p>
            <a:fld id="{14DFC975-2FD7-44A5-9E78-ECBA46156075}" type="slidenum">
              <a:rPr lang="en-US" smtClean="0"/>
              <a:t>‹#›</a:t>
            </a:fld>
            <a:endParaRPr lang="en-US"/>
          </a:p>
        </p:txBody>
      </p:sp>
      <p:sp>
        <p:nvSpPr>
          <p:cNvPr id="51" name="Rectangle 50">
            <a:extLst>
              <a:ext uri="{FF2B5EF4-FFF2-40B4-BE49-F238E27FC236}">
                <a16:creationId xmlns:a16="http://schemas.microsoft.com/office/drawing/2014/main" id="{CCC95119-6D9D-3542-9E0E-4171B33DC9CA}"/>
              </a:ext>
            </a:extLst>
          </p:cNvPr>
          <p:cNvSpPr/>
          <p:nvPr userDrawn="1"/>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EFC92F19-7317-314C-81B7-43B8B687F4E4}"/>
              </a:ext>
            </a:extLst>
          </p:cNvPr>
          <p:cNvSpPr/>
          <p:nvPr userDrawn="1"/>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438553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C625AA-8CF0-B8CF-CB3C-2F184336E6B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5601F90-81A0-8A2A-3046-9EA839A84E0B}"/>
              </a:ext>
            </a:extLst>
          </p:cNvPr>
          <p:cNvSpPr>
            <a:spLocks noGrp="1"/>
          </p:cNvSpPr>
          <p:nvPr>
            <p:ph type="dt" sz="half" idx="10"/>
          </p:nvPr>
        </p:nvSpPr>
        <p:spPr/>
        <p:txBody>
          <a:bodyPr/>
          <a:lstStyle/>
          <a:p>
            <a:fld id="{1449AA12-8195-4182-A7AC-2E7E59DFBDAF}" type="datetimeFigureOut">
              <a:rPr lang="en-US" smtClean="0"/>
              <a:pPr/>
              <a:t>5/3/2024</a:t>
            </a:fld>
            <a:endParaRPr lang="en-US"/>
          </a:p>
        </p:txBody>
      </p:sp>
      <p:sp>
        <p:nvSpPr>
          <p:cNvPr id="4" name="Footer Placeholder 3">
            <a:extLst>
              <a:ext uri="{FF2B5EF4-FFF2-40B4-BE49-F238E27FC236}">
                <a16:creationId xmlns:a16="http://schemas.microsoft.com/office/drawing/2014/main" id="{702C0F7E-B34F-295E-13DF-B6360158573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E12CA7A-D01F-E409-42A1-97D8AB5FB330}"/>
              </a:ext>
            </a:extLst>
          </p:cNvPr>
          <p:cNvSpPr>
            <a:spLocks noGrp="1"/>
          </p:cNvSpPr>
          <p:nvPr>
            <p:ph type="sldNum" sz="quarter" idx="12"/>
          </p:nvPr>
        </p:nvSpPr>
        <p:spPr/>
        <p:txBody>
          <a:bodyPr/>
          <a:lstStyle/>
          <a:p>
            <a:fld id="{14DFC975-2FD7-44A5-9E78-ECBA46156075}" type="slidenum">
              <a:rPr lang="en-US" smtClean="0"/>
              <a:pPr/>
              <a:t>‹#›</a:t>
            </a:fld>
            <a:endParaRPr lang="en-US"/>
          </a:p>
        </p:txBody>
      </p:sp>
    </p:spTree>
    <p:extLst>
      <p:ext uri="{BB962C8B-B14F-4D97-AF65-F5344CB8AC3E}">
        <p14:creationId xmlns:p14="http://schemas.microsoft.com/office/powerpoint/2010/main" val="14246306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087F2-AA0E-4F0C-9AD6-2353021573D7}"/>
              </a:ext>
            </a:extLst>
          </p:cNvPr>
          <p:cNvSpPr>
            <a:spLocks noGrp="1"/>
          </p:cNvSpPr>
          <p:nvPr>
            <p:ph type="title"/>
          </p:nvPr>
        </p:nvSpPr>
        <p:spPr>
          <a:xfrm>
            <a:off x="3221150" y="1251674"/>
            <a:ext cx="7891760" cy="2914688"/>
          </a:xfrm>
        </p:spPr>
        <p:txBody>
          <a:bodyPr anchor="t"/>
          <a:lstStyle>
            <a:lvl1pPr>
              <a:defRPr sz="5400"/>
            </a:lvl1pPr>
          </a:lstStyle>
          <a:p>
            <a:r>
              <a:rPr lang="en-US"/>
              <a:t>Click to edit Master title style</a:t>
            </a:r>
          </a:p>
        </p:txBody>
      </p:sp>
      <p:sp>
        <p:nvSpPr>
          <p:cNvPr id="3" name="Text Placeholder 2">
            <a:extLst>
              <a:ext uri="{FF2B5EF4-FFF2-40B4-BE49-F238E27FC236}">
                <a16:creationId xmlns:a16="http://schemas.microsoft.com/office/drawing/2014/main" id="{E7937807-96B8-4061-A845-1287216BF53B}"/>
              </a:ext>
            </a:extLst>
          </p:cNvPr>
          <p:cNvSpPr>
            <a:spLocks noGrp="1"/>
          </p:cNvSpPr>
          <p:nvPr>
            <p:ph type="body" idx="1"/>
          </p:nvPr>
        </p:nvSpPr>
        <p:spPr>
          <a:xfrm>
            <a:off x="3221150" y="4818126"/>
            <a:ext cx="7891760" cy="1271524"/>
          </a:xfrm>
        </p:spPr>
        <p:txBody>
          <a:bodyPr anchor="b"/>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32AF346-9503-4767-BCB4-84B823E27419}"/>
              </a:ext>
            </a:extLst>
          </p:cNvPr>
          <p:cNvSpPr>
            <a:spLocks noGrp="1"/>
          </p:cNvSpPr>
          <p:nvPr>
            <p:ph type="dt" sz="half" idx="10"/>
          </p:nvPr>
        </p:nvSpPr>
        <p:spPr/>
        <p:txBody>
          <a:bodyPr/>
          <a:lstStyle/>
          <a:p>
            <a:fld id="{1449AA12-8195-4182-A7AC-2E7E59DFBDAF}" type="datetimeFigureOut">
              <a:rPr lang="en-US" smtClean="0"/>
              <a:t>5/3/2024</a:t>
            </a:fld>
            <a:endParaRPr lang="en-US"/>
          </a:p>
        </p:txBody>
      </p:sp>
      <p:sp>
        <p:nvSpPr>
          <p:cNvPr id="5" name="Footer Placeholder 4">
            <a:extLst>
              <a:ext uri="{FF2B5EF4-FFF2-40B4-BE49-F238E27FC236}">
                <a16:creationId xmlns:a16="http://schemas.microsoft.com/office/drawing/2014/main" id="{5259605B-A39D-4BEE-B46F-16CF13FA0BA7}"/>
              </a:ext>
            </a:extLst>
          </p:cNvPr>
          <p:cNvSpPr>
            <a:spLocks noGrp="1"/>
          </p:cNvSpPr>
          <p:nvPr>
            <p:ph type="ftr" sz="quarter" idx="11"/>
          </p:nvPr>
        </p:nvSpPr>
        <p:spPr>
          <a:xfrm>
            <a:off x="3221150" y="6292850"/>
            <a:ext cx="4114800" cy="365125"/>
          </a:xfrm>
        </p:spPr>
        <p:txBody>
          <a:bodyPr/>
          <a:lstStyle/>
          <a:p>
            <a:endParaRPr lang="en-US"/>
          </a:p>
        </p:txBody>
      </p:sp>
      <p:sp>
        <p:nvSpPr>
          <p:cNvPr id="6" name="Slide Number Placeholder 5">
            <a:extLst>
              <a:ext uri="{FF2B5EF4-FFF2-40B4-BE49-F238E27FC236}">
                <a16:creationId xmlns:a16="http://schemas.microsoft.com/office/drawing/2014/main" id="{2575834A-942D-410B-A430-43F9E01FC5F9}"/>
              </a:ext>
            </a:extLst>
          </p:cNvPr>
          <p:cNvSpPr>
            <a:spLocks noGrp="1"/>
          </p:cNvSpPr>
          <p:nvPr>
            <p:ph type="sldNum" sz="quarter" idx="12"/>
          </p:nvPr>
        </p:nvSpPr>
        <p:spPr/>
        <p:txBody>
          <a:bodyPr/>
          <a:lstStyle/>
          <a:p>
            <a:fld id="{14DFC975-2FD7-44A5-9E78-ECBA46156075}" type="slidenum">
              <a:rPr lang="en-US" smtClean="0"/>
              <a:t>‹#›</a:t>
            </a:fld>
            <a:endParaRPr lang="en-US"/>
          </a:p>
        </p:txBody>
      </p:sp>
      <p:sp>
        <p:nvSpPr>
          <p:cNvPr id="9" name="Rectangle 8">
            <a:extLst>
              <a:ext uri="{FF2B5EF4-FFF2-40B4-BE49-F238E27FC236}">
                <a16:creationId xmlns:a16="http://schemas.microsoft.com/office/drawing/2014/main" id="{4AD199D5-C485-D449-9804-F755E0907B51}"/>
              </a:ext>
            </a:extLst>
          </p:cNvPr>
          <p:cNvSpPr/>
          <p:nvPr/>
        </p:nvSpPr>
        <p:spPr>
          <a:xfrm>
            <a:off x="1" y="1375492"/>
            <a:ext cx="2770698" cy="5482505"/>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0" name="Rectangle 9">
            <a:extLst>
              <a:ext uri="{FF2B5EF4-FFF2-40B4-BE49-F238E27FC236}">
                <a16:creationId xmlns:a16="http://schemas.microsoft.com/office/drawing/2014/main" id="{4290D1A7-C550-2540-86C9-EB0FB2EB2E71}"/>
              </a:ext>
            </a:extLst>
          </p:cNvPr>
          <p:cNvSpPr/>
          <p:nvPr/>
        </p:nvSpPr>
        <p:spPr>
          <a:xfrm>
            <a:off x="0" y="-3"/>
            <a:ext cx="1373567"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Tree>
    <p:extLst>
      <p:ext uri="{BB962C8B-B14F-4D97-AF65-F5344CB8AC3E}">
        <p14:creationId xmlns:p14="http://schemas.microsoft.com/office/powerpoint/2010/main" val="857612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5FCAD2-C321-4E81-AEBE-696A90E2D9A4}"/>
              </a:ext>
            </a:extLst>
          </p:cNvPr>
          <p:cNvSpPr>
            <a:spLocks noGrp="1"/>
          </p:cNvSpPr>
          <p:nvPr>
            <p:ph type="title"/>
          </p:nvPr>
        </p:nvSpPr>
        <p:spPr>
          <a:xfrm>
            <a:off x="1587710" y="455362"/>
            <a:ext cx="9486690" cy="1550419"/>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3EF20CD1-0E09-4415-911C-0F5B7341DD80}"/>
              </a:ext>
            </a:extLst>
          </p:cNvPr>
          <p:cNvSpPr>
            <a:spLocks noGrp="1"/>
          </p:cNvSpPr>
          <p:nvPr>
            <p:ph sz="half" idx="1"/>
          </p:nvPr>
        </p:nvSpPr>
        <p:spPr>
          <a:xfrm>
            <a:off x="1587709" y="2160016"/>
            <a:ext cx="4425437" cy="39270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A963EDD-031A-49CA-9130-067550BD0D55}"/>
              </a:ext>
            </a:extLst>
          </p:cNvPr>
          <p:cNvSpPr>
            <a:spLocks noGrp="1"/>
          </p:cNvSpPr>
          <p:nvPr>
            <p:ph sz="half" idx="2"/>
          </p:nvPr>
        </p:nvSpPr>
        <p:spPr>
          <a:xfrm>
            <a:off x="6648963" y="2160016"/>
            <a:ext cx="4425437" cy="39270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0808E79-A0BE-49F3-AE92-7EE5CC78F1A6}"/>
              </a:ext>
            </a:extLst>
          </p:cNvPr>
          <p:cNvSpPr>
            <a:spLocks noGrp="1"/>
          </p:cNvSpPr>
          <p:nvPr>
            <p:ph type="dt" sz="half" idx="10"/>
          </p:nvPr>
        </p:nvSpPr>
        <p:spPr/>
        <p:txBody>
          <a:bodyPr/>
          <a:lstStyle/>
          <a:p>
            <a:fld id="{1449AA12-8195-4182-A7AC-2E7E59DFBDAF}" type="datetimeFigureOut">
              <a:rPr lang="en-US" smtClean="0"/>
              <a:t>5/3/2024</a:t>
            </a:fld>
            <a:endParaRPr lang="en-US"/>
          </a:p>
        </p:txBody>
      </p:sp>
      <p:sp>
        <p:nvSpPr>
          <p:cNvPr id="6" name="Footer Placeholder 5">
            <a:extLst>
              <a:ext uri="{FF2B5EF4-FFF2-40B4-BE49-F238E27FC236}">
                <a16:creationId xmlns:a16="http://schemas.microsoft.com/office/drawing/2014/main" id="{2898B87C-BF1E-47CF-9A4E-FD4BE32C050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AC06E71-46F6-469C-A9CA-E707EBE51B58}"/>
              </a:ext>
            </a:extLst>
          </p:cNvPr>
          <p:cNvSpPr>
            <a:spLocks noGrp="1"/>
          </p:cNvSpPr>
          <p:nvPr>
            <p:ph type="sldNum" sz="quarter" idx="12"/>
          </p:nvPr>
        </p:nvSpPr>
        <p:spPr/>
        <p:txBody>
          <a:bodyPr/>
          <a:lstStyle/>
          <a:p>
            <a:fld id="{14DFC975-2FD7-44A5-9E78-ECBA46156075}" type="slidenum">
              <a:rPr lang="en-US" smtClean="0"/>
              <a:t>‹#›</a:t>
            </a:fld>
            <a:endParaRPr lang="en-US"/>
          </a:p>
        </p:txBody>
      </p:sp>
      <p:sp>
        <p:nvSpPr>
          <p:cNvPr id="10" name="Rectangle 9">
            <a:extLst>
              <a:ext uri="{FF2B5EF4-FFF2-40B4-BE49-F238E27FC236}">
                <a16:creationId xmlns:a16="http://schemas.microsoft.com/office/drawing/2014/main" id="{052659F6-6B3B-A545-A45F-FAD238210D47}"/>
              </a:ext>
            </a:extLst>
          </p:cNvPr>
          <p:cNvSpPr/>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80637F8-15DE-2240-8BF8-D6E57A337B1A}"/>
              </a:ext>
            </a:extLst>
          </p:cNvPr>
          <p:cNvSpPr/>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312894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53B26D-64DE-4314-8BD2-25FD618FB46D}"/>
              </a:ext>
            </a:extLst>
          </p:cNvPr>
          <p:cNvSpPr>
            <a:spLocks noGrp="1"/>
          </p:cNvSpPr>
          <p:nvPr>
            <p:ph type="title"/>
          </p:nvPr>
        </p:nvSpPr>
        <p:spPr>
          <a:xfrm>
            <a:off x="1591056" y="457200"/>
            <a:ext cx="9521854" cy="1554480"/>
          </a:xfrm>
        </p:spPr>
        <p:txBody>
          <a:bodyPr/>
          <a:lstStyle/>
          <a:p>
            <a:r>
              <a:rPr lang="en-US"/>
              <a:t>Click to edit Master title style</a:t>
            </a:r>
          </a:p>
        </p:txBody>
      </p:sp>
      <p:sp>
        <p:nvSpPr>
          <p:cNvPr id="3" name="Text Placeholder 2">
            <a:extLst>
              <a:ext uri="{FF2B5EF4-FFF2-40B4-BE49-F238E27FC236}">
                <a16:creationId xmlns:a16="http://schemas.microsoft.com/office/drawing/2014/main" id="{29D77613-5CEE-4B05-A937-CD43EAAABF38}"/>
              </a:ext>
            </a:extLst>
          </p:cNvPr>
          <p:cNvSpPr>
            <a:spLocks noGrp="1"/>
          </p:cNvSpPr>
          <p:nvPr>
            <p:ph type="body" idx="1"/>
          </p:nvPr>
        </p:nvSpPr>
        <p:spPr>
          <a:xfrm>
            <a:off x="1591057" y="2165086"/>
            <a:ext cx="4425696" cy="823912"/>
          </a:xfrm>
        </p:spPr>
        <p:txBody>
          <a:bodyPr anchor="b">
            <a:normAutofit/>
          </a:bodyPr>
          <a:lstStyle>
            <a:lvl1pPr marL="0" indent="0">
              <a:buNone/>
              <a:defRPr sz="2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43E4779-3B5A-4993-9C7F-FB19F1633F5D}"/>
              </a:ext>
            </a:extLst>
          </p:cNvPr>
          <p:cNvSpPr>
            <a:spLocks noGrp="1"/>
          </p:cNvSpPr>
          <p:nvPr>
            <p:ph sz="half" idx="2"/>
          </p:nvPr>
        </p:nvSpPr>
        <p:spPr>
          <a:xfrm>
            <a:off x="1591056" y="2988998"/>
            <a:ext cx="4425697" cy="3098112"/>
          </a:xfrm>
        </p:spPr>
        <p:txBody>
          <a:bodyPr/>
          <a:lstStyle>
            <a:lvl1pPr>
              <a:defRPr sz="2000"/>
            </a:lvl1pPr>
            <a:lvl2pPr>
              <a:defRPr sz="1800"/>
            </a:lvl2pPr>
            <a:lvl3pPr>
              <a:defRPr sz="1600"/>
            </a:lvl3pPr>
            <a:lvl4pPr>
              <a:defRPr sz="1400"/>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B51081A-685C-4C18-9AE9-425106A02F6B}"/>
              </a:ext>
            </a:extLst>
          </p:cNvPr>
          <p:cNvSpPr>
            <a:spLocks noGrp="1"/>
          </p:cNvSpPr>
          <p:nvPr>
            <p:ph type="body" sz="quarter" idx="3"/>
          </p:nvPr>
        </p:nvSpPr>
        <p:spPr>
          <a:xfrm>
            <a:off x="6687214" y="2165086"/>
            <a:ext cx="4425696" cy="823912"/>
          </a:xfrm>
        </p:spPr>
        <p:txBody>
          <a:bodyPr anchor="b">
            <a:normAutofit/>
          </a:bodyPr>
          <a:lstStyle>
            <a:lvl1pPr marL="0" indent="0">
              <a:buNone/>
              <a:defRPr sz="2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780F424-FE3A-4B7D-B60C-7AEA2118A585}"/>
              </a:ext>
            </a:extLst>
          </p:cNvPr>
          <p:cNvSpPr>
            <a:spLocks noGrp="1"/>
          </p:cNvSpPr>
          <p:nvPr>
            <p:ph sz="quarter" idx="4"/>
          </p:nvPr>
        </p:nvSpPr>
        <p:spPr>
          <a:xfrm>
            <a:off x="6687214" y="2988998"/>
            <a:ext cx="4425696" cy="3098112"/>
          </a:xfrm>
        </p:spPr>
        <p:txBody>
          <a:bodyPr/>
          <a:lstStyle>
            <a:lvl1pPr>
              <a:defRPr sz="2000"/>
            </a:lvl1pPr>
            <a:lvl2pPr>
              <a:defRPr sz="1800"/>
            </a:lvl2pPr>
            <a:lvl3pPr>
              <a:defRPr sz="1600"/>
            </a:lvl3pPr>
            <a:lvl4pPr>
              <a:defRPr sz="1400"/>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64D2A96-CD7D-41BC-BDBE-5E29B7C0B325}"/>
              </a:ext>
            </a:extLst>
          </p:cNvPr>
          <p:cNvSpPr>
            <a:spLocks noGrp="1"/>
          </p:cNvSpPr>
          <p:nvPr>
            <p:ph type="dt" sz="half" idx="10"/>
          </p:nvPr>
        </p:nvSpPr>
        <p:spPr/>
        <p:txBody>
          <a:bodyPr/>
          <a:lstStyle/>
          <a:p>
            <a:fld id="{1449AA12-8195-4182-A7AC-2E7E59DFBDAF}" type="datetimeFigureOut">
              <a:rPr lang="en-US" smtClean="0"/>
              <a:t>5/3/2024</a:t>
            </a:fld>
            <a:endParaRPr lang="en-US"/>
          </a:p>
        </p:txBody>
      </p:sp>
      <p:sp>
        <p:nvSpPr>
          <p:cNvPr id="8" name="Footer Placeholder 7">
            <a:extLst>
              <a:ext uri="{FF2B5EF4-FFF2-40B4-BE49-F238E27FC236}">
                <a16:creationId xmlns:a16="http://schemas.microsoft.com/office/drawing/2014/main" id="{2CD1471D-6DDE-4E56-84E9-48136966A93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CA3F451-CF28-4F57-B844-52A665440A02}"/>
              </a:ext>
            </a:extLst>
          </p:cNvPr>
          <p:cNvSpPr>
            <a:spLocks noGrp="1"/>
          </p:cNvSpPr>
          <p:nvPr>
            <p:ph type="sldNum" sz="quarter" idx="12"/>
          </p:nvPr>
        </p:nvSpPr>
        <p:spPr/>
        <p:txBody>
          <a:bodyPr/>
          <a:lstStyle/>
          <a:p>
            <a:fld id="{14DFC975-2FD7-44A5-9E78-ECBA46156075}" type="slidenum">
              <a:rPr lang="en-US" smtClean="0"/>
              <a:t>‹#›</a:t>
            </a:fld>
            <a:endParaRPr lang="en-US"/>
          </a:p>
        </p:txBody>
      </p:sp>
      <p:sp>
        <p:nvSpPr>
          <p:cNvPr id="12" name="Rectangle 11">
            <a:extLst>
              <a:ext uri="{FF2B5EF4-FFF2-40B4-BE49-F238E27FC236}">
                <a16:creationId xmlns:a16="http://schemas.microsoft.com/office/drawing/2014/main" id="{2D1FA03E-7A83-AB41-BB4B-25B04946559A}"/>
              </a:ext>
            </a:extLst>
          </p:cNvPr>
          <p:cNvSpPr/>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7702630-3C98-A142-9D04-1D852974DC26}"/>
              </a:ext>
            </a:extLst>
          </p:cNvPr>
          <p:cNvSpPr/>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039898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322D7A-4502-49C3-BAFB-6D46F7A2E27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CAB67EE-A167-43D1-9C58-7B736CF28B64}"/>
              </a:ext>
            </a:extLst>
          </p:cNvPr>
          <p:cNvSpPr>
            <a:spLocks noGrp="1"/>
          </p:cNvSpPr>
          <p:nvPr>
            <p:ph type="dt" sz="half" idx="10"/>
          </p:nvPr>
        </p:nvSpPr>
        <p:spPr/>
        <p:txBody>
          <a:bodyPr/>
          <a:lstStyle/>
          <a:p>
            <a:fld id="{1449AA12-8195-4182-A7AC-2E7E59DFBDAF}" type="datetimeFigureOut">
              <a:rPr lang="en-US" smtClean="0"/>
              <a:t>5/3/2024</a:t>
            </a:fld>
            <a:endParaRPr lang="en-US"/>
          </a:p>
        </p:txBody>
      </p:sp>
      <p:sp>
        <p:nvSpPr>
          <p:cNvPr id="4" name="Footer Placeholder 3">
            <a:extLst>
              <a:ext uri="{FF2B5EF4-FFF2-40B4-BE49-F238E27FC236}">
                <a16:creationId xmlns:a16="http://schemas.microsoft.com/office/drawing/2014/main" id="{3C5605B7-599B-450E-9E8D-2A9AE3F30FF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75BD2B1-8C5F-430B-A0F2-CD5281AB75E2}"/>
              </a:ext>
            </a:extLst>
          </p:cNvPr>
          <p:cNvSpPr>
            <a:spLocks noGrp="1"/>
          </p:cNvSpPr>
          <p:nvPr>
            <p:ph type="sldNum" sz="quarter" idx="12"/>
          </p:nvPr>
        </p:nvSpPr>
        <p:spPr/>
        <p:txBody>
          <a:bodyPr/>
          <a:lstStyle/>
          <a:p>
            <a:fld id="{14DFC975-2FD7-44A5-9E78-ECBA46156075}" type="slidenum">
              <a:rPr lang="en-US" smtClean="0"/>
              <a:t>‹#›</a:t>
            </a:fld>
            <a:endParaRPr lang="en-US"/>
          </a:p>
        </p:txBody>
      </p:sp>
      <p:sp>
        <p:nvSpPr>
          <p:cNvPr id="8" name="Rectangle 7">
            <a:extLst>
              <a:ext uri="{FF2B5EF4-FFF2-40B4-BE49-F238E27FC236}">
                <a16:creationId xmlns:a16="http://schemas.microsoft.com/office/drawing/2014/main" id="{1DBA877B-B45A-BD48-8FC8-E752E7D7174F}"/>
              </a:ext>
            </a:extLst>
          </p:cNvPr>
          <p:cNvSpPr/>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DBF3343D-2AFA-B544-B40A-315F5EC680B6}"/>
              </a:ext>
            </a:extLst>
          </p:cNvPr>
          <p:cNvSpPr/>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94815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9308016-71BA-4CD3-918D-51613F7F4DF5}"/>
              </a:ext>
            </a:extLst>
          </p:cNvPr>
          <p:cNvSpPr>
            <a:spLocks noGrp="1"/>
          </p:cNvSpPr>
          <p:nvPr>
            <p:ph type="dt" sz="half" idx="10"/>
          </p:nvPr>
        </p:nvSpPr>
        <p:spPr/>
        <p:txBody>
          <a:bodyPr/>
          <a:lstStyle/>
          <a:p>
            <a:fld id="{1449AA12-8195-4182-A7AC-2E7E59DFBDAF}" type="datetimeFigureOut">
              <a:rPr lang="en-US" smtClean="0"/>
              <a:t>5/3/2024</a:t>
            </a:fld>
            <a:endParaRPr lang="en-US"/>
          </a:p>
        </p:txBody>
      </p:sp>
      <p:sp>
        <p:nvSpPr>
          <p:cNvPr id="3" name="Footer Placeholder 2">
            <a:extLst>
              <a:ext uri="{FF2B5EF4-FFF2-40B4-BE49-F238E27FC236}">
                <a16:creationId xmlns:a16="http://schemas.microsoft.com/office/drawing/2014/main" id="{95B24F46-0425-47C6-9FFB-F69AFFFE89D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3CE7A99-1593-4189-A514-8209CC32A2EA}"/>
              </a:ext>
            </a:extLst>
          </p:cNvPr>
          <p:cNvSpPr>
            <a:spLocks noGrp="1"/>
          </p:cNvSpPr>
          <p:nvPr>
            <p:ph type="sldNum" sz="quarter" idx="12"/>
          </p:nvPr>
        </p:nvSpPr>
        <p:spPr/>
        <p:txBody>
          <a:bodyPr/>
          <a:lstStyle/>
          <a:p>
            <a:fld id="{14DFC975-2FD7-44A5-9E78-ECBA46156075}" type="slidenum">
              <a:rPr lang="en-US" smtClean="0"/>
              <a:t>‹#›</a:t>
            </a:fld>
            <a:endParaRPr lang="en-US"/>
          </a:p>
        </p:txBody>
      </p:sp>
      <p:sp>
        <p:nvSpPr>
          <p:cNvPr id="7" name="Rectangle 6">
            <a:extLst>
              <a:ext uri="{FF2B5EF4-FFF2-40B4-BE49-F238E27FC236}">
                <a16:creationId xmlns:a16="http://schemas.microsoft.com/office/drawing/2014/main" id="{11C15DFD-AB97-AB43-A6C9-2808708C91B4}"/>
              </a:ext>
            </a:extLst>
          </p:cNvPr>
          <p:cNvSpPr/>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4A05BA89-ECA6-2247-ABBB-3C67160202E9}"/>
              </a:ext>
            </a:extLst>
          </p:cNvPr>
          <p:cNvSpPr/>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081276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E933B-3FC6-4B08-9FBE-2DD48307A4D4}"/>
              </a:ext>
            </a:extLst>
          </p:cNvPr>
          <p:cNvSpPr>
            <a:spLocks noGrp="1"/>
          </p:cNvSpPr>
          <p:nvPr>
            <p:ph type="title"/>
          </p:nvPr>
        </p:nvSpPr>
        <p:spPr>
          <a:xfrm>
            <a:off x="1587712" y="455362"/>
            <a:ext cx="4043440" cy="1584512"/>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77FBD4A-4514-4DCE-8F18-914DF3F4EED1}"/>
              </a:ext>
            </a:extLst>
          </p:cNvPr>
          <p:cNvSpPr>
            <a:spLocks noGrp="1"/>
          </p:cNvSpPr>
          <p:nvPr>
            <p:ph idx="1"/>
          </p:nvPr>
        </p:nvSpPr>
        <p:spPr>
          <a:xfrm>
            <a:off x="6271232" y="565151"/>
            <a:ext cx="5358384" cy="5521960"/>
          </a:xfrm>
        </p:spPr>
        <p:txBody>
          <a:bodyPr>
            <a:normAutofit/>
          </a:bodyPr>
          <a:lstStyle>
            <a:lvl1pPr>
              <a:defRPr sz="2200"/>
            </a:lvl1pPr>
            <a:lvl2pPr>
              <a:defRPr sz="1900"/>
            </a:lvl2pPr>
            <a:lvl3pPr>
              <a:defRPr sz="1700"/>
            </a:lvl3pPr>
            <a:lvl4pPr>
              <a:defRPr sz="1500"/>
            </a:lvl4pPr>
            <a:lvl5pPr>
              <a:defRPr sz="15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AF18C85-0675-4202-B796-352766854939}"/>
              </a:ext>
            </a:extLst>
          </p:cNvPr>
          <p:cNvSpPr>
            <a:spLocks noGrp="1"/>
          </p:cNvSpPr>
          <p:nvPr>
            <p:ph type="body" sz="half" idx="2"/>
          </p:nvPr>
        </p:nvSpPr>
        <p:spPr>
          <a:xfrm>
            <a:off x="1587712" y="2039874"/>
            <a:ext cx="4043440" cy="38291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10079E5-F934-4D04-866F-F7CB5B08ACC4}"/>
              </a:ext>
            </a:extLst>
          </p:cNvPr>
          <p:cNvSpPr>
            <a:spLocks noGrp="1"/>
          </p:cNvSpPr>
          <p:nvPr>
            <p:ph type="dt" sz="half" idx="10"/>
          </p:nvPr>
        </p:nvSpPr>
        <p:spPr/>
        <p:txBody>
          <a:bodyPr/>
          <a:lstStyle/>
          <a:p>
            <a:fld id="{1449AA12-8195-4182-A7AC-2E7E59DFBDAF}" type="datetimeFigureOut">
              <a:rPr lang="en-US" smtClean="0"/>
              <a:t>5/3/2024</a:t>
            </a:fld>
            <a:endParaRPr lang="en-US"/>
          </a:p>
        </p:txBody>
      </p:sp>
      <p:sp>
        <p:nvSpPr>
          <p:cNvPr id="6" name="Footer Placeholder 5">
            <a:extLst>
              <a:ext uri="{FF2B5EF4-FFF2-40B4-BE49-F238E27FC236}">
                <a16:creationId xmlns:a16="http://schemas.microsoft.com/office/drawing/2014/main" id="{E705FC94-7915-439A-B937-F02D1BB03A0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1B69B19-4156-4584-B1DC-4F42F200B915}"/>
              </a:ext>
            </a:extLst>
          </p:cNvPr>
          <p:cNvSpPr>
            <a:spLocks noGrp="1"/>
          </p:cNvSpPr>
          <p:nvPr>
            <p:ph type="sldNum" sz="quarter" idx="12"/>
          </p:nvPr>
        </p:nvSpPr>
        <p:spPr/>
        <p:txBody>
          <a:bodyPr/>
          <a:lstStyle/>
          <a:p>
            <a:fld id="{14DFC975-2FD7-44A5-9E78-ECBA46156075}" type="slidenum">
              <a:rPr lang="en-US" smtClean="0"/>
              <a:t>‹#›</a:t>
            </a:fld>
            <a:endParaRPr lang="en-US"/>
          </a:p>
        </p:txBody>
      </p:sp>
      <p:sp>
        <p:nvSpPr>
          <p:cNvPr id="10" name="Rectangle 9">
            <a:extLst>
              <a:ext uri="{FF2B5EF4-FFF2-40B4-BE49-F238E27FC236}">
                <a16:creationId xmlns:a16="http://schemas.microsoft.com/office/drawing/2014/main" id="{DC1B6031-8ABE-F648-8E05-3D08D0D54B53}"/>
              </a:ext>
            </a:extLst>
          </p:cNvPr>
          <p:cNvSpPr/>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DABD855-35E6-BE4F-8B03-FD12DDB32E10}"/>
              </a:ext>
            </a:extLst>
          </p:cNvPr>
          <p:cNvSpPr/>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08439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F7ACD69-D2F4-4938-B590-C414049017E0}"/>
              </a:ext>
            </a:extLst>
          </p:cNvPr>
          <p:cNvSpPr>
            <a:spLocks noGrp="1"/>
          </p:cNvSpPr>
          <p:nvPr>
            <p:ph type="title"/>
          </p:nvPr>
        </p:nvSpPr>
        <p:spPr>
          <a:xfrm>
            <a:off x="1587710" y="455362"/>
            <a:ext cx="9486690" cy="1550419"/>
          </a:xfrm>
          <a:prstGeom prst="rect">
            <a:avLst/>
          </a:prstGeom>
        </p:spPr>
        <p:txBody>
          <a:bodyPr vert="horz" lIns="91440" tIns="45720" rIns="91440" bIns="45720" rtlCol="0" anchor="t">
            <a:normAutofit/>
          </a:bodyPr>
          <a:lstStyle/>
          <a:p>
            <a:r>
              <a:rPr lang="en-US"/>
              <a:t>Click to edit Master title style</a:t>
            </a:r>
          </a:p>
        </p:txBody>
      </p:sp>
      <p:sp>
        <p:nvSpPr>
          <p:cNvPr id="3" name="Text Placeholder 2">
            <a:extLst>
              <a:ext uri="{FF2B5EF4-FFF2-40B4-BE49-F238E27FC236}">
                <a16:creationId xmlns:a16="http://schemas.microsoft.com/office/drawing/2014/main" id="{2E762BD4-BA0F-4CA4-BAE3-DF2B5087C045}"/>
              </a:ext>
            </a:extLst>
          </p:cNvPr>
          <p:cNvSpPr>
            <a:spLocks noGrp="1"/>
          </p:cNvSpPr>
          <p:nvPr>
            <p:ph type="body" idx="1"/>
          </p:nvPr>
        </p:nvSpPr>
        <p:spPr>
          <a:xfrm>
            <a:off x="1587710" y="2160016"/>
            <a:ext cx="9486690" cy="392615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80B2FEE-249E-42F1-94D8-A8C0759EF471}"/>
              </a:ext>
            </a:extLst>
          </p:cNvPr>
          <p:cNvSpPr>
            <a:spLocks noGrp="1"/>
          </p:cNvSpPr>
          <p:nvPr>
            <p:ph type="dt" sz="half" idx="2"/>
          </p:nvPr>
        </p:nvSpPr>
        <p:spPr>
          <a:xfrm>
            <a:off x="8018632" y="6292850"/>
            <a:ext cx="3094278" cy="365125"/>
          </a:xfrm>
          <a:prstGeom prst="rect">
            <a:avLst/>
          </a:prstGeom>
        </p:spPr>
        <p:txBody>
          <a:bodyPr vert="horz" lIns="91440" tIns="45720" rIns="91440" bIns="45720" rtlCol="0" anchor="ctr"/>
          <a:lstStyle>
            <a:lvl1pPr algn="r">
              <a:defRPr sz="1100">
                <a:solidFill>
                  <a:schemeClr val="tx1">
                    <a:tint val="75000"/>
                  </a:schemeClr>
                </a:solidFill>
              </a:defRPr>
            </a:lvl1pPr>
          </a:lstStyle>
          <a:p>
            <a:fld id="{1449AA12-8195-4182-A7AC-2E7E59DFBDAF}" type="datetimeFigureOut">
              <a:rPr lang="en-US" smtClean="0"/>
              <a:pPr/>
              <a:t>5/3/2024</a:t>
            </a:fld>
            <a:endParaRPr lang="en-US"/>
          </a:p>
        </p:txBody>
      </p:sp>
      <p:sp>
        <p:nvSpPr>
          <p:cNvPr id="5" name="Footer Placeholder 4">
            <a:extLst>
              <a:ext uri="{FF2B5EF4-FFF2-40B4-BE49-F238E27FC236}">
                <a16:creationId xmlns:a16="http://schemas.microsoft.com/office/drawing/2014/main" id="{8560C617-A890-4920-83B0-143C03349066}"/>
              </a:ext>
            </a:extLst>
          </p:cNvPr>
          <p:cNvSpPr>
            <a:spLocks noGrp="1"/>
          </p:cNvSpPr>
          <p:nvPr>
            <p:ph type="ftr" sz="quarter" idx="3"/>
          </p:nvPr>
        </p:nvSpPr>
        <p:spPr>
          <a:xfrm>
            <a:off x="1587711" y="6292850"/>
            <a:ext cx="4114800" cy="365125"/>
          </a:xfrm>
          <a:prstGeom prst="rect">
            <a:avLst/>
          </a:prstGeom>
        </p:spPr>
        <p:txBody>
          <a:bodyPr vert="horz" lIns="91440" tIns="45720" rIns="91440" bIns="45720" rtlCol="0" anchor="ctr"/>
          <a:lstStyle>
            <a:lvl1pPr algn="l">
              <a:defRPr sz="11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4F1B4F1-B06B-4BBE-BFFF-C0B386E2449E}"/>
              </a:ext>
            </a:extLst>
          </p:cNvPr>
          <p:cNvSpPr>
            <a:spLocks noGrp="1"/>
          </p:cNvSpPr>
          <p:nvPr>
            <p:ph type="sldNum" sz="quarter" idx="4"/>
          </p:nvPr>
        </p:nvSpPr>
        <p:spPr>
          <a:xfrm>
            <a:off x="11149574" y="6292850"/>
            <a:ext cx="813816" cy="365125"/>
          </a:xfrm>
          <a:prstGeom prst="rect">
            <a:avLst/>
          </a:prstGeom>
        </p:spPr>
        <p:txBody>
          <a:bodyPr vert="horz" lIns="91440" tIns="45720" rIns="91440" bIns="45720" rtlCol="0" anchor="ctr"/>
          <a:lstStyle>
            <a:lvl1pPr algn="r">
              <a:defRPr sz="1100">
                <a:solidFill>
                  <a:schemeClr val="tx1">
                    <a:tint val="75000"/>
                  </a:schemeClr>
                </a:solidFill>
              </a:defRPr>
            </a:lvl1pPr>
          </a:lstStyle>
          <a:p>
            <a:fld id="{14DFC975-2FD7-44A5-9E78-ECBA46156075}" type="slidenum">
              <a:rPr lang="en-US" smtClean="0"/>
              <a:pPr/>
              <a:t>‹#›</a:t>
            </a:fld>
            <a:endParaRPr lang="en-US"/>
          </a:p>
        </p:txBody>
      </p:sp>
    </p:spTree>
    <p:extLst>
      <p:ext uri="{BB962C8B-B14F-4D97-AF65-F5344CB8AC3E}">
        <p14:creationId xmlns:p14="http://schemas.microsoft.com/office/powerpoint/2010/main" val="3285082268"/>
      </p:ext>
    </p:extLst>
  </p:cSld>
  <p:clrMap bg1="dk1" tx1="lt1" bg2="dk2" tx2="lt2" accent1="accent1" accent2="accent2" accent3="accent3" accent4="accent4" accent5="accent5" accent6="accent6" hlink="hlink" folHlink="folHlink"/>
  <p:sldLayoutIdLst>
    <p:sldLayoutId id="2147483706" r:id="rId1"/>
    <p:sldLayoutId id="2147483707" r:id="rId2"/>
    <p:sldLayoutId id="2147483712" r:id="rId3"/>
    <p:sldLayoutId id="2147483708" r:id="rId4"/>
    <p:sldLayoutId id="2147483709" r:id="rId5"/>
    <p:sldLayoutId id="2147483710" r:id="rId6"/>
    <p:sldLayoutId id="2147483704" r:id="rId7"/>
    <p:sldLayoutId id="2147483700" r:id="rId8"/>
    <p:sldLayoutId id="2147483701" r:id="rId9"/>
    <p:sldLayoutId id="2147483702" r:id="rId10"/>
    <p:sldLayoutId id="2147483703" r:id="rId11"/>
    <p:sldLayoutId id="2147483705" r:id="rId12"/>
  </p:sldLayoutIdLst>
  <p:txStyles>
    <p:titleStyle>
      <a:lvl1pPr algn="l" defTabSz="914400" rtl="0" eaLnBrk="1" latinLnBrk="0" hangingPunct="1">
        <a:lnSpc>
          <a:spcPct val="100000"/>
        </a:lnSpc>
        <a:spcBef>
          <a:spcPct val="0"/>
        </a:spcBef>
        <a:buNone/>
        <a:defRPr sz="4400" b="1"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200"/>
        </a:spcBef>
        <a:buClr>
          <a:schemeClr val="accent1"/>
        </a:buClr>
        <a:buFont typeface="Arial" panose="020B0604020202020204" pitchFamily="34" charset="0"/>
        <a:buChar char="•"/>
        <a:defRPr sz="2200" kern="1200">
          <a:solidFill>
            <a:schemeClr val="tx1"/>
          </a:solidFill>
          <a:latin typeface="+mn-lt"/>
          <a:ea typeface="+mn-ea"/>
          <a:cs typeface="+mn-cs"/>
        </a:defRPr>
      </a:lvl1pPr>
      <a:lvl2pPr marL="457200" indent="-228600" algn="l" defTabSz="914400" rtl="0" eaLnBrk="1" latinLnBrk="0" hangingPunct="1">
        <a:lnSpc>
          <a:spcPct val="110000"/>
        </a:lnSpc>
        <a:spcBef>
          <a:spcPts val="600"/>
        </a:spcBef>
        <a:buClr>
          <a:schemeClr val="accent1"/>
        </a:buClr>
        <a:buFont typeface="Arial" panose="020B0604020202020204" pitchFamily="34" charset="0"/>
        <a:buChar char="•"/>
        <a:defRPr sz="1900" kern="1200">
          <a:solidFill>
            <a:schemeClr val="tx1"/>
          </a:solidFill>
          <a:latin typeface="+mn-lt"/>
          <a:ea typeface="+mn-ea"/>
          <a:cs typeface="+mn-cs"/>
        </a:defRPr>
      </a:lvl2pPr>
      <a:lvl3pPr marL="685800" indent="-228600" algn="l" defTabSz="914400" rtl="0" eaLnBrk="1" latinLnBrk="0" hangingPunct="1">
        <a:lnSpc>
          <a:spcPct val="110000"/>
        </a:lnSpc>
        <a:spcBef>
          <a:spcPts val="600"/>
        </a:spcBef>
        <a:buClr>
          <a:schemeClr val="accent1"/>
        </a:buClr>
        <a:buFont typeface="Arial" panose="020B0604020202020204" pitchFamily="34" charset="0"/>
        <a:buChar char="•"/>
        <a:defRPr sz="1700" kern="1200">
          <a:solidFill>
            <a:schemeClr val="tx1"/>
          </a:solidFill>
          <a:latin typeface="+mn-lt"/>
          <a:ea typeface="+mn-ea"/>
          <a:cs typeface="+mn-cs"/>
        </a:defRPr>
      </a:lvl3pPr>
      <a:lvl4pPr marL="914400" indent="-228600" algn="l" defTabSz="914400" rtl="0" eaLnBrk="1" latinLnBrk="0" hangingPunct="1">
        <a:lnSpc>
          <a:spcPct val="110000"/>
        </a:lnSpc>
        <a:spcBef>
          <a:spcPts val="600"/>
        </a:spcBef>
        <a:buClr>
          <a:schemeClr val="accent1"/>
        </a:buClr>
        <a:buFont typeface="Arial" panose="020B0604020202020204" pitchFamily="34" charset="0"/>
        <a:buChar char="•"/>
        <a:defRPr sz="1500" kern="1200">
          <a:solidFill>
            <a:schemeClr val="tx1"/>
          </a:solidFill>
          <a:latin typeface="+mn-lt"/>
          <a:ea typeface="+mn-ea"/>
          <a:cs typeface="+mn-cs"/>
        </a:defRPr>
      </a:lvl4pPr>
      <a:lvl5pPr marL="1143000" indent="-228600" algn="l" defTabSz="914400" rtl="0" eaLnBrk="1" latinLnBrk="0" hangingPunct="1">
        <a:lnSpc>
          <a:spcPct val="110000"/>
        </a:lnSpc>
        <a:spcBef>
          <a:spcPts val="600"/>
        </a:spcBef>
        <a:buClr>
          <a:schemeClr val="accent1"/>
        </a:buClr>
        <a:buFont typeface="Arial" panose="020B0604020202020204" pitchFamily="34" charset="0"/>
        <a:buChar char="•"/>
        <a:defRPr sz="15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4.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hyperlink" Target="https://scrippsnews.com/stories/how-greenpeace-forced-a-lego-shell-breakup/#:~:text=Greenpeace%20believed%20Lego%20was%20putting,can%20get%20away%20with%20it" TargetMode="External"/><Relationship Id="rId3" Type="http://schemas.openxmlformats.org/officeDocument/2006/relationships/hyperlink" Target="http://www.strategic-alliances.org/alliance-life-cycle" TargetMode="External"/><Relationship Id="rId7" Type="http://schemas.openxmlformats.org/officeDocument/2006/relationships/hyperlink" Target="https://www.pon.harvard.edu/daily/business-negotiations/the-starbucks-kraft-dispute-in-business-negotiations-prepare-for-problems/#:~:text=In%202010%2C%20with%20sales%20of,the%20market%20at%20the%20time" TargetMode="External"/><Relationship Id="rId2" Type="http://schemas.openxmlformats.org/officeDocument/2006/relationships/hyperlink" Target="http://www.allbound.com/wp-content/uploads/2018/12/ebook-7_Successful_Strategic_Alliances-7_Updated.pdf" TargetMode="External"/><Relationship Id="rId1" Type="http://schemas.openxmlformats.org/officeDocument/2006/relationships/slideLayout" Target="../slideLayouts/slideLayout2.xml"/><Relationship Id="rId6" Type="http://schemas.openxmlformats.org/officeDocument/2006/relationships/hyperlink" Target="https://www.sec.gov/Archives/edgar/data/40704/000089710101500527/gm012987-ex10_16.txt" TargetMode="External"/><Relationship Id="rId5" Type="http://schemas.openxmlformats.org/officeDocument/2006/relationships/hyperlink" Target="https://www.reuters.com/article/idUSBRE9AB17A/#:~:text=Kraft%20began%20marketing%20and%20distributing,to%20privately%20held%20Acosta%20Inc" TargetMode="External"/><Relationship Id="rId10" Type="http://schemas.openxmlformats.org/officeDocument/2006/relationships/hyperlink" Target="https://www.modernretail.co/marketing/retailers-like-target-are-jumping-at-the-chance-to-collaborate-with-stanley/" TargetMode="External"/><Relationship Id="rId4" Type="http://schemas.openxmlformats.org/officeDocument/2006/relationships/hyperlink" Target="http://www.linkedin.com/pulse/strategic-alliances-key-success-todays-globalized-economy-yadav/" TargetMode="External"/><Relationship Id="rId9" Type="http://schemas.openxmlformats.org/officeDocument/2006/relationships/hyperlink" Target="https://www.businesswire.com/news/home/20130424006543/en/Samsung-and-Best-Buy-Begin-Nationwide-Rollout-of-Samsung-Experience-Shops"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247FD0E-C93A-490E-9994-C79DC89771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1079089" y="1247140"/>
            <a:ext cx="9512395" cy="3450844"/>
          </a:xfrm>
        </p:spPr>
        <p:txBody>
          <a:bodyPr>
            <a:normAutofit/>
          </a:bodyPr>
          <a:lstStyle/>
          <a:p>
            <a:r>
              <a:rPr lang="en-US"/>
              <a:t>Successful Strategic Alliances</a:t>
            </a:r>
          </a:p>
        </p:txBody>
      </p:sp>
      <p:sp>
        <p:nvSpPr>
          <p:cNvPr id="3" name="Subtitle 2"/>
          <p:cNvSpPr>
            <a:spLocks noGrp="1"/>
          </p:cNvSpPr>
          <p:nvPr>
            <p:ph type="subTitle" idx="1"/>
          </p:nvPr>
        </p:nvSpPr>
        <p:spPr>
          <a:xfrm>
            <a:off x="1079089" y="4818126"/>
            <a:ext cx="9512395" cy="1268984"/>
          </a:xfrm>
        </p:spPr>
        <p:txBody>
          <a:bodyPr>
            <a:normAutofit/>
          </a:bodyPr>
          <a:lstStyle/>
          <a:p>
            <a:r>
              <a:rPr lang="en-US"/>
              <a:t>Simon Pringle, Daniel Phelps, Isaiah Sarria</a:t>
            </a:r>
          </a:p>
        </p:txBody>
      </p:sp>
      <p:sp>
        <p:nvSpPr>
          <p:cNvPr id="10" name="Rectangle 9">
            <a:extLst>
              <a:ext uri="{FF2B5EF4-FFF2-40B4-BE49-F238E27FC236}">
                <a16:creationId xmlns:a16="http://schemas.microsoft.com/office/drawing/2014/main" id="{AD77B2DF-AF44-4996-BBFD-5DF9162BE4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58144"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F6BECB9-A7FC-400F-8502-97A13BB879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626850" y="1"/>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2D03A0B2-4A2F-D846-A5E6-FB7CB9A031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375492"/>
            <a:ext cx="2770698" cy="5482505"/>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6" name="Rectangle 15">
            <a:extLst>
              <a:ext uri="{FF2B5EF4-FFF2-40B4-BE49-F238E27FC236}">
                <a16:creationId xmlns:a16="http://schemas.microsoft.com/office/drawing/2014/main" id="{7F573F1D-73A7-FB41-BCAD-FC9AA7DEF4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1373567"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useBgFill="1">
        <p:nvSpPr>
          <p:cNvPr id="18" name="Rectangle 17">
            <a:extLst>
              <a:ext uri="{FF2B5EF4-FFF2-40B4-BE49-F238E27FC236}">
                <a16:creationId xmlns:a16="http://schemas.microsoft.com/office/drawing/2014/main" id="{A88F843D-1C1B-C740-AC27-E3238D0F5F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A21C8291-E3D5-4240-8FF4-E5213CBCC4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95953" y="1375495"/>
            <a:ext cx="1133856" cy="5482505"/>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2" name="Rectangle 21">
            <a:extLst>
              <a:ext uri="{FF2B5EF4-FFF2-40B4-BE49-F238E27FC236}">
                <a16:creationId xmlns:a16="http://schemas.microsoft.com/office/drawing/2014/main" id="{08B44AFE-C181-7047-8CC9-CA00BD385E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951146" y="1"/>
            <a:ext cx="566928"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a:extLst>
              <a:ext uri="{FF2B5EF4-FFF2-40B4-BE49-F238E27FC236}">
                <a16:creationId xmlns:a16="http://schemas.microsoft.com/office/drawing/2014/main" id="{13111CF4-6DA9-7DE4-C6E0-B9DE34E22EC5}"/>
              </a:ext>
            </a:extLst>
          </p:cNvPr>
          <p:cNvSpPr>
            <a:spLocks noGrp="1"/>
          </p:cNvSpPr>
          <p:nvPr>
            <p:ph type="title"/>
          </p:nvPr>
        </p:nvSpPr>
        <p:spPr>
          <a:xfrm>
            <a:off x="39769" y="306717"/>
            <a:ext cx="6243170" cy="762052"/>
          </a:xfrm>
        </p:spPr>
        <p:txBody>
          <a:bodyPr vert="horz" lIns="91440" tIns="45720" rIns="91440" bIns="45720" rtlCol="0" anchor="t">
            <a:normAutofit fontScale="90000"/>
          </a:bodyPr>
          <a:lstStyle/>
          <a:p>
            <a:r>
              <a:rPr lang="en-US" sz="4800"/>
              <a:t>The Alliance Life Cycle</a:t>
            </a:r>
          </a:p>
        </p:txBody>
      </p:sp>
      <p:pic>
        <p:nvPicPr>
          <p:cNvPr id="9" name="Picture 8" descr="A diagram of a diagram&#10;&#10;Description automatically generated">
            <a:extLst>
              <a:ext uri="{FF2B5EF4-FFF2-40B4-BE49-F238E27FC236}">
                <a16:creationId xmlns:a16="http://schemas.microsoft.com/office/drawing/2014/main" id="{BE2824A4-E8B4-EF9C-57B3-EB4BE2A1EF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396" y="1375486"/>
            <a:ext cx="6224543" cy="4683967"/>
          </a:xfrm>
          <a:prstGeom prst="rect">
            <a:avLst/>
          </a:prstGeom>
          <a:solidFill>
            <a:srgbClr val="FFFFFF">
              <a:shade val="85000"/>
            </a:srgbClr>
          </a:solidFill>
        </p:spPr>
      </p:pic>
      <p:sp>
        <p:nvSpPr>
          <p:cNvPr id="3" name="Content Placeholder 2">
            <a:extLst>
              <a:ext uri="{FF2B5EF4-FFF2-40B4-BE49-F238E27FC236}">
                <a16:creationId xmlns:a16="http://schemas.microsoft.com/office/drawing/2014/main" id="{E950BF9B-211B-CA94-30D9-E37884D3B40B}"/>
              </a:ext>
            </a:extLst>
          </p:cNvPr>
          <p:cNvSpPr>
            <a:spLocks noGrp="1"/>
          </p:cNvSpPr>
          <p:nvPr>
            <p:ph idx="1"/>
          </p:nvPr>
        </p:nvSpPr>
        <p:spPr>
          <a:xfrm>
            <a:off x="7686552" y="1375486"/>
            <a:ext cx="4357392" cy="5482505"/>
          </a:xfrm>
        </p:spPr>
        <p:txBody>
          <a:bodyPr/>
          <a:lstStyle/>
          <a:p>
            <a:r>
              <a:rPr lang="en-US"/>
              <a:t>The median life span for alliances is only about seven years, and nearly 80% of joint ventures ultimately end in a sale by one of the partners.</a:t>
            </a:r>
          </a:p>
          <a:p>
            <a:endParaRPr lang="en-US"/>
          </a:p>
          <a:p>
            <a:r>
              <a:rPr lang="en-US"/>
              <a:t>The length of the cycle is different for every company, but most stages in Strategy and Design range from 4-6 weeks.</a:t>
            </a:r>
          </a:p>
        </p:txBody>
      </p:sp>
    </p:spTree>
    <p:extLst>
      <p:ext uri="{BB962C8B-B14F-4D97-AF65-F5344CB8AC3E}">
        <p14:creationId xmlns:p14="http://schemas.microsoft.com/office/powerpoint/2010/main" val="3490507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3C4357-6730-C0DA-6549-A653E3397AB6}"/>
              </a:ext>
            </a:extLst>
          </p:cNvPr>
          <p:cNvSpPr>
            <a:spLocks noGrp="1"/>
          </p:cNvSpPr>
          <p:nvPr>
            <p:ph type="title"/>
          </p:nvPr>
        </p:nvSpPr>
        <p:spPr/>
        <p:txBody>
          <a:bodyPr/>
          <a:lstStyle/>
          <a:p>
            <a:r>
              <a:rPr lang="en-US">
                <a:ea typeface="+mj-lt"/>
                <a:cs typeface="+mj-lt"/>
              </a:rPr>
              <a:t>How to Form/Manage Strategic Alliances</a:t>
            </a:r>
            <a:endParaRPr lang="en-US" b="0">
              <a:ea typeface="+mj-lt"/>
              <a:cs typeface="+mj-lt"/>
            </a:endParaRPr>
          </a:p>
          <a:p>
            <a:endParaRPr lang="en-US"/>
          </a:p>
        </p:txBody>
      </p:sp>
      <p:graphicFrame>
        <p:nvGraphicFramePr>
          <p:cNvPr id="5" name="Content Placeholder 2">
            <a:extLst>
              <a:ext uri="{FF2B5EF4-FFF2-40B4-BE49-F238E27FC236}">
                <a16:creationId xmlns:a16="http://schemas.microsoft.com/office/drawing/2014/main" id="{4115DDDD-C9FD-563A-272E-B834876942D1}"/>
              </a:ext>
            </a:extLst>
          </p:cNvPr>
          <p:cNvGraphicFramePr>
            <a:graphicFrameLocks noGrp="1"/>
          </p:cNvGraphicFramePr>
          <p:nvPr>
            <p:ph idx="1"/>
          </p:nvPr>
        </p:nvGraphicFramePr>
        <p:xfrm>
          <a:off x="1587710" y="2160016"/>
          <a:ext cx="9486690" cy="392615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987058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D16345-23BE-CA40-BE0B-1A7EA5D19647}"/>
              </a:ext>
            </a:extLst>
          </p:cNvPr>
          <p:cNvSpPr>
            <a:spLocks noGrp="1"/>
          </p:cNvSpPr>
          <p:nvPr>
            <p:ph type="title"/>
          </p:nvPr>
        </p:nvSpPr>
        <p:spPr>
          <a:xfrm>
            <a:off x="1587710" y="455362"/>
            <a:ext cx="6523949" cy="1550419"/>
          </a:xfrm>
        </p:spPr>
        <p:txBody>
          <a:bodyPr>
            <a:normAutofit/>
          </a:bodyPr>
          <a:lstStyle/>
          <a:p>
            <a:r>
              <a:rPr lang="en-US">
                <a:ea typeface="+mj-lt"/>
                <a:cs typeface="+mj-lt"/>
              </a:rPr>
              <a:t>How to Form/Manage Strategic Alliances</a:t>
            </a:r>
            <a:endParaRPr lang="en-US" b="0">
              <a:ea typeface="+mj-lt"/>
              <a:cs typeface="+mj-lt"/>
            </a:endParaRPr>
          </a:p>
          <a:p>
            <a:endParaRPr lang="en-US"/>
          </a:p>
        </p:txBody>
      </p:sp>
      <p:graphicFrame>
        <p:nvGraphicFramePr>
          <p:cNvPr id="5" name="Content Placeholder 2">
            <a:extLst>
              <a:ext uri="{FF2B5EF4-FFF2-40B4-BE49-F238E27FC236}">
                <a16:creationId xmlns:a16="http://schemas.microsoft.com/office/drawing/2014/main" id="{9D9EEF9B-3A65-9AFD-D5C6-3E175A4EE361}"/>
              </a:ext>
            </a:extLst>
          </p:cNvPr>
          <p:cNvGraphicFramePr>
            <a:graphicFrameLocks noGrp="1"/>
          </p:cNvGraphicFramePr>
          <p:nvPr>
            <p:ph idx="1"/>
          </p:nvPr>
        </p:nvGraphicFramePr>
        <p:xfrm>
          <a:off x="1587710" y="2160016"/>
          <a:ext cx="9486690" cy="392615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209745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3BB7E73-E730-42EA-AACE-D1E323EA54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1F6C2E9-B316-4410-88E5-74F044FC35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3D07262-43A6-451F-9B19-77B943C639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A1B8E59-552E-74A0-880A-939316641101}"/>
              </a:ext>
            </a:extLst>
          </p:cNvPr>
          <p:cNvSpPr>
            <a:spLocks noGrp="1"/>
          </p:cNvSpPr>
          <p:nvPr>
            <p:ph type="title"/>
          </p:nvPr>
        </p:nvSpPr>
        <p:spPr>
          <a:xfrm>
            <a:off x="1587710" y="455362"/>
            <a:ext cx="9486690" cy="1550419"/>
          </a:xfrm>
        </p:spPr>
        <p:txBody>
          <a:bodyPr>
            <a:normAutofit/>
          </a:bodyPr>
          <a:lstStyle/>
          <a:p>
            <a:r>
              <a:rPr lang="en-US"/>
              <a:t>Failed Alliances</a:t>
            </a:r>
          </a:p>
        </p:txBody>
      </p:sp>
      <p:graphicFrame>
        <p:nvGraphicFramePr>
          <p:cNvPr id="5" name="Content Placeholder 2">
            <a:extLst>
              <a:ext uri="{FF2B5EF4-FFF2-40B4-BE49-F238E27FC236}">
                <a16:creationId xmlns:a16="http://schemas.microsoft.com/office/drawing/2014/main" id="{ABC69891-359C-050C-F83D-4848FABAAE35}"/>
              </a:ext>
            </a:extLst>
          </p:cNvPr>
          <p:cNvGraphicFramePr>
            <a:graphicFrameLocks noGrp="1"/>
          </p:cNvGraphicFramePr>
          <p:nvPr>
            <p:ph idx="1"/>
            <p:extLst>
              <p:ext uri="{D42A27DB-BD31-4B8C-83A1-F6EECF244321}">
                <p14:modId xmlns:p14="http://schemas.microsoft.com/office/powerpoint/2010/main" val="4195711980"/>
              </p:ext>
            </p:extLst>
          </p:nvPr>
        </p:nvGraphicFramePr>
        <p:xfrm>
          <a:off x="1587710" y="2160016"/>
          <a:ext cx="9486690" cy="392615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90204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5" name="Rectangle 2054">
            <a:extLst>
              <a:ext uri="{FF2B5EF4-FFF2-40B4-BE49-F238E27FC236}">
                <a16:creationId xmlns:a16="http://schemas.microsoft.com/office/drawing/2014/main" id="{C868C70C-E5C4-CD47-888C-FCB3373B6D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Navigating Change: The Evolution of the Heinz-McDonald's Partnership">
            <a:extLst>
              <a:ext uri="{FF2B5EF4-FFF2-40B4-BE49-F238E27FC236}">
                <a16:creationId xmlns:a16="http://schemas.microsoft.com/office/drawing/2014/main" id="{F15F4557-7659-FB90-D9C0-7D768C4C477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216" r="-1" b="4784"/>
          <a:stretch/>
        </p:blipFill>
        <p:spPr bwMode="auto">
          <a:xfrm>
            <a:off x="3048" y="10"/>
            <a:ext cx="12188952" cy="6857990"/>
          </a:xfrm>
          <a:prstGeom prst="rect">
            <a:avLst/>
          </a:prstGeom>
          <a:noFill/>
          <a:extLst>
            <a:ext uri="{909E8E84-426E-40DD-AFC4-6F175D3DCCD1}">
              <a14:hiddenFill xmlns:a14="http://schemas.microsoft.com/office/drawing/2010/main">
                <a:solidFill>
                  <a:srgbClr val="FFFFFF"/>
                </a:solidFill>
              </a14:hiddenFill>
            </a:ext>
          </a:extLst>
        </p:spPr>
      </p:pic>
      <p:sp>
        <p:nvSpPr>
          <p:cNvPr id="2057" name="Rectangle">
            <a:extLst>
              <a:ext uri="{FF2B5EF4-FFF2-40B4-BE49-F238E27FC236}">
                <a16:creationId xmlns:a16="http://schemas.microsoft.com/office/drawing/2014/main" id="{F7C9FD24-3092-E04F-925D-C1183BF54C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7551978" cy="6858001"/>
          </a:xfrm>
          <a:prstGeom prst="rect">
            <a:avLst/>
          </a:prstGeom>
          <a:solidFill>
            <a:schemeClr val="bg1">
              <a:alpha val="85000"/>
            </a:schemeClr>
          </a:solidFill>
          <a:ln w="12700">
            <a:miter lim="400000"/>
          </a:ln>
        </p:spPr>
        <p:txBody>
          <a:bodyPr lIns="50800" tIns="50800" rIns="50800" bIns="50800" anchor="ctr"/>
          <a:lstStyle/>
          <a:p>
            <a:pPr algn="ctr" defTabSz="457200"/>
            <a:endParaRPr sz="2600" cap="all">
              <a:solidFill>
                <a:srgbClr val="FFFFFF"/>
              </a:solidFill>
              <a:sym typeface="Avenir Next"/>
            </a:endParaRPr>
          </a:p>
        </p:txBody>
      </p:sp>
      <p:sp>
        <p:nvSpPr>
          <p:cNvPr id="2" name="Title 1">
            <a:extLst>
              <a:ext uri="{FF2B5EF4-FFF2-40B4-BE49-F238E27FC236}">
                <a16:creationId xmlns:a16="http://schemas.microsoft.com/office/drawing/2014/main" id="{735A6099-579E-FD4F-56E1-BC39D28F8B8A}"/>
              </a:ext>
            </a:extLst>
          </p:cNvPr>
          <p:cNvSpPr>
            <a:spLocks noGrp="1"/>
          </p:cNvSpPr>
          <p:nvPr>
            <p:ph type="title"/>
          </p:nvPr>
        </p:nvSpPr>
        <p:spPr>
          <a:xfrm>
            <a:off x="565151" y="455362"/>
            <a:ext cx="6400798" cy="1550419"/>
          </a:xfrm>
        </p:spPr>
        <p:txBody>
          <a:bodyPr>
            <a:normAutofit/>
          </a:bodyPr>
          <a:lstStyle/>
          <a:p>
            <a:r>
              <a:rPr lang="en-US"/>
              <a:t>Heinz and McDonald’s</a:t>
            </a:r>
          </a:p>
        </p:txBody>
      </p:sp>
      <p:sp>
        <p:nvSpPr>
          <p:cNvPr id="3" name="Content Placeholder 2">
            <a:extLst>
              <a:ext uri="{FF2B5EF4-FFF2-40B4-BE49-F238E27FC236}">
                <a16:creationId xmlns:a16="http://schemas.microsoft.com/office/drawing/2014/main" id="{C22211FD-0180-C16C-BB83-ECAA3906DB87}"/>
              </a:ext>
            </a:extLst>
          </p:cNvPr>
          <p:cNvSpPr>
            <a:spLocks noGrp="1"/>
          </p:cNvSpPr>
          <p:nvPr>
            <p:ph idx="1"/>
          </p:nvPr>
        </p:nvSpPr>
        <p:spPr>
          <a:xfrm>
            <a:off x="565151" y="2160016"/>
            <a:ext cx="6400798" cy="3926152"/>
          </a:xfrm>
        </p:spPr>
        <p:txBody>
          <a:bodyPr>
            <a:normAutofit fontScale="92500" lnSpcReduction="10000"/>
          </a:bodyPr>
          <a:lstStyle/>
          <a:p>
            <a:r>
              <a:rPr lang="en-US" sz="3200"/>
              <a:t>Worked together from 1973-2013</a:t>
            </a:r>
          </a:p>
          <a:p>
            <a:r>
              <a:rPr lang="en-US" sz="3200"/>
              <a:t>All overseas McDonald’s ketchup and ketchups packets were Heinz</a:t>
            </a:r>
          </a:p>
          <a:p>
            <a:r>
              <a:rPr lang="en-US" sz="3200"/>
              <a:t>In 2013, Heinz took on Bernardo </a:t>
            </a:r>
            <a:r>
              <a:rPr lang="en-US" sz="3200" err="1"/>
              <a:t>Hees</a:t>
            </a:r>
            <a:r>
              <a:rPr lang="en-US" sz="3200"/>
              <a:t> as CEO</a:t>
            </a:r>
          </a:p>
          <a:p>
            <a:r>
              <a:rPr lang="en-US" sz="3200" err="1"/>
              <a:t>Hees</a:t>
            </a:r>
            <a:r>
              <a:rPr lang="en-US" sz="3200"/>
              <a:t> had a successful 4-year CEO tenure at…</a:t>
            </a:r>
          </a:p>
        </p:txBody>
      </p:sp>
      <p:sp>
        <p:nvSpPr>
          <p:cNvPr id="2059" name="Rectangle 2058">
            <a:extLst>
              <a:ext uri="{FF2B5EF4-FFF2-40B4-BE49-F238E27FC236}">
                <a16:creationId xmlns:a16="http://schemas.microsoft.com/office/drawing/2014/main" id="{D8C68F39-5E8A-844C-A8FD-394F253C1E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47153"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1" name="Rectangle 2060">
            <a:extLst>
              <a:ext uri="{FF2B5EF4-FFF2-40B4-BE49-F238E27FC236}">
                <a16:creationId xmlns:a16="http://schemas.microsoft.com/office/drawing/2014/main" id="{BC583CEB-AC2B-2640-94F6-5958E6BC5B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47153"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62427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14" name="Rectangle 4113">
            <a:extLst>
              <a:ext uri="{FF2B5EF4-FFF2-40B4-BE49-F238E27FC236}">
                <a16:creationId xmlns:a16="http://schemas.microsoft.com/office/drawing/2014/main" id="{C868C70C-E5C4-CD47-888C-FCB3373B6D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98" name="Picture 2" descr="Burger King Logo PNG vector in SVG, PDF, AI, CDR format">
            <a:extLst>
              <a:ext uri="{FF2B5EF4-FFF2-40B4-BE49-F238E27FC236}">
                <a16:creationId xmlns:a16="http://schemas.microsoft.com/office/drawing/2014/main" id="{487AB179-77BA-D183-6DC3-57CC2D8C6A9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037" r="11597"/>
          <a:stretch/>
        </p:blipFill>
        <p:spPr bwMode="auto">
          <a:xfrm>
            <a:off x="20" y="1"/>
            <a:ext cx="7531588" cy="6858000"/>
          </a:xfrm>
          <a:prstGeom prst="rect">
            <a:avLst/>
          </a:prstGeom>
          <a:noFill/>
          <a:extLst>
            <a:ext uri="{909E8E84-426E-40DD-AFC4-6F175D3DCCD1}">
              <a14:hiddenFill xmlns:a14="http://schemas.microsoft.com/office/drawing/2010/main">
                <a:solidFill>
                  <a:srgbClr val="FFFFFF"/>
                </a:solidFill>
              </a14:hiddenFill>
            </a:ext>
          </a:extLst>
        </p:spPr>
      </p:pic>
      <p:sp>
        <p:nvSpPr>
          <p:cNvPr id="4116" name="Rectangle 4115">
            <a:extLst>
              <a:ext uri="{FF2B5EF4-FFF2-40B4-BE49-F238E27FC236}">
                <a16:creationId xmlns:a16="http://schemas.microsoft.com/office/drawing/2014/main" id="{D8C68F39-5E8A-844C-A8FD-394F253C1E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18" name="Rectangle 4117">
            <a:extLst>
              <a:ext uri="{FF2B5EF4-FFF2-40B4-BE49-F238E27FC236}">
                <a16:creationId xmlns:a16="http://schemas.microsoft.com/office/drawing/2014/main" id="{BC583CEB-AC2B-2640-94F6-5958E6BC5B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11" name="Content Placeholder 4110">
            <a:extLst>
              <a:ext uri="{FF2B5EF4-FFF2-40B4-BE49-F238E27FC236}">
                <a16:creationId xmlns:a16="http://schemas.microsoft.com/office/drawing/2014/main" id="{76F446D1-0ACA-63F6-9756-89EEC6F3D546}"/>
              </a:ext>
            </a:extLst>
          </p:cNvPr>
          <p:cNvSpPr>
            <a:spLocks noGrp="1"/>
          </p:cNvSpPr>
          <p:nvPr>
            <p:ph idx="1"/>
          </p:nvPr>
        </p:nvSpPr>
        <p:spPr>
          <a:xfrm>
            <a:off x="8018546" y="858250"/>
            <a:ext cx="3943897" cy="5344049"/>
          </a:xfrm>
        </p:spPr>
        <p:txBody>
          <a:bodyPr vert="horz" lIns="91440" tIns="45720" rIns="91440" bIns="45720" rtlCol="0" anchor="t">
            <a:noAutofit/>
          </a:bodyPr>
          <a:lstStyle/>
          <a:p>
            <a:r>
              <a:rPr lang="en-US" sz="2400" err="1"/>
              <a:t>Hees</a:t>
            </a:r>
            <a:r>
              <a:rPr lang="en-US" sz="2400"/>
              <a:t> successfully rivaled McDonald’s for four years</a:t>
            </a:r>
          </a:p>
          <a:p>
            <a:r>
              <a:rPr lang="en-US" sz="2400" err="1"/>
              <a:t>Hees</a:t>
            </a:r>
            <a:r>
              <a:rPr lang="en-US" sz="2400"/>
              <a:t> was still a BK board member and could be exposed to data</a:t>
            </a:r>
          </a:p>
          <a:p>
            <a:r>
              <a:rPr lang="en-US" sz="2400"/>
              <a:t>If ketchup demand increases BK might predict a new ketchup-related menu item</a:t>
            </a:r>
          </a:p>
        </p:txBody>
      </p:sp>
    </p:spTree>
    <p:extLst>
      <p:ext uri="{BB962C8B-B14F-4D97-AF65-F5344CB8AC3E}">
        <p14:creationId xmlns:p14="http://schemas.microsoft.com/office/powerpoint/2010/main" val="366519856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500">
        <p15:prstTrans prst="fallOver"/>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17" name="Rectangle 3116">
            <a:extLst>
              <a:ext uri="{FF2B5EF4-FFF2-40B4-BE49-F238E27FC236}">
                <a16:creationId xmlns:a16="http://schemas.microsoft.com/office/drawing/2014/main" id="{C868C70C-E5C4-CD47-888C-FCB3373B6D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19" name="Rectangle 3118">
            <a:extLst>
              <a:ext uri="{FF2B5EF4-FFF2-40B4-BE49-F238E27FC236}">
                <a16:creationId xmlns:a16="http://schemas.microsoft.com/office/drawing/2014/main" id="{6DA97320-228E-48F3-BCFA-423F983C85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58144" y="566928"/>
            <a:ext cx="1133856" cy="6291072"/>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3121" name="Rectangle 3120">
            <a:extLst>
              <a:ext uri="{FF2B5EF4-FFF2-40B4-BE49-F238E27FC236}">
                <a16:creationId xmlns:a16="http://schemas.microsoft.com/office/drawing/2014/main" id="{2C9F0975-851A-4FEC-B19A-6EC12C0D54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625072" y="1"/>
            <a:ext cx="566928"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a:extLst>
              <a:ext uri="{FF2B5EF4-FFF2-40B4-BE49-F238E27FC236}">
                <a16:creationId xmlns:a16="http://schemas.microsoft.com/office/drawing/2014/main" id="{8286CB96-D9FC-3C17-2095-230F1A4ED1D4}"/>
              </a:ext>
            </a:extLst>
          </p:cNvPr>
          <p:cNvSpPr>
            <a:spLocks noGrp="1"/>
          </p:cNvSpPr>
          <p:nvPr>
            <p:ph type="title"/>
          </p:nvPr>
        </p:nvSpPr>
        <p:spPr>
          <a:xfrm>
            <a:off x="758952" y="455613"/>
            <a:ext cx="4767031" cy="1549400"/>
          </a:xfrm>
        </p:spPr>
        <p:txBody>
          <a:bodyPr>
            <a:normAutofit/>
          </a:bodyPr>
          <a:lstStyle/>
          <a:p>
            <a:r>
              <a:rPr lang="en-US"/>
              <a:t>Kraft and Starbucks</a:t>
            </a:r>
          </a:p>
        </p:txBody>
      </p:sp>
      <p:sp>
        <p:nvSpPr>
          <p:cNvPr id="3" name="Content Placeholder 2">
            <a:extLst>
              <a:ext uri="{FF2B5EF4-FFF2-40B4-BE49-F238E27FC236}">
                <a16:creationId xmlns:a16="http://schemas.microsoft.com/office/drawing/2014/main" id="{A84DCD6A-50CF-D06D-00E3-D512A9AC7E84}"/>
              </a:ext>
            </a:extLst>
          </p:cNvPr>
          <p:cNvSpPr>
            <a:spLocks noGrp="1"/>
          </p:cNvSpPr>
          <p:nvPr>
            <p:ph idx="1"/>
          </p:nvPr>
        </p:nvSpPr>
        <p:spPr>
          <a:xfrm>
            <a:off x="488272" y="2048230"/>
            <a:ext cx="5527675" cy="4512368"/>
          </a:xfrm>
        </p:spPr>
        <p:txBody>
          <a:bodyPr>
            <a:normAutofit/>
          </a:bodyPr>
          <a:lstStyle/>
          <a:p>
            <a:r>
              <a:rPr lang="en-US"/>
              <a:t>Collaborated from 1998-2011</a:t>
            </a:r>
          </a:p>
          <a:p>
            <a:r>
              <a:rPr lang="en-US"/>
              <a:t>Kraft marketed and distributed Starbucks coffee.</a:t>
            </a:r>
          </a:p>
          <a:p>
            <a:r>
              <a:rPr lang="en-US"/>
              <a:t>Starbucks wanted to start selling coffee pods which is outside of Kraft deal because they didn’t package coffee pods.</a:t>
            </a:r>
          </a:p>
          <a:p>
            <a:r>
              <a:rPr lang="en-US"/>
              <a:t>Starbucks tried ending contract early, and offered $750M</a:t>
            </a:r>
          </a:p>
          <a:p>
            <a:endParaRPr lang="en-US"/>
          </a:p>
          <a:p>
            <a:endParaRPr lang="en-US"/>
          </a:p>
          <a:p>
            <a:endParaRPr lang="en-US"/>
          </a:p>
          <a:p>
            <a:endParaRPr lang="en-US"/>
          </a:p>
          <a:p>
            <a:endParaRPr lang="en-US"/>
          </a:p>
          <a:p>
            <a:endParaRPr lang="en-US"/>
          </a:p>
          <a:p>
            <a:endParaRPr lang="en-US"/>
          </a:p>
        </p:txBody>
      </p:sp>
      <p:pic>
        <p:nvPicPr>
          <p:cNvPr id="1026" name="Picture 2" descr="Kraft, Starbucks in Press Release Skirmish - November 9, 2010">
            <a:extLst>
              <a:ext uri="{FF2B5EF4-FFF2-40B4-BE49-F238E27FC236}">
                <a16:creationId xmlns:a16="http://schemas.microsoft.com/office/drawing/2014/main" id="{3990FB0D-89D0-734F-5BEA-2A431CD997B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176055" y="559001"/>
            <a:ext cx="4680057" cy="28699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6840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81" name="Rectangle 3080">
            <a:extLst>
              <a:ext uri="{FF2B5EF4-FFF2-40B4-BE49-F238E27FC236}">
                <a16:creationId xmlns:a16="http://schemas.microsoft.com/office/drawing/2014/main" id="{C868C70C-E5C4-CD47-888C-FCB3373B6D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78" name="Content Placeholder 3077">
            <a:extLst>
              <a:ext uri="{FF2B5EF4-FFF2-40B4-BE49-F238E27FC236}">
                <a16:creationId xmlns:a16="http://schemas.microsoft.com/office/drawing/2014/main" id="{91932022-657F-7948-2B26-E7A837C815AF}"/>
              </a:ext>
            </a:extLst>
          </p:cNvPr>
          <p:cNvSpPr>
            <a:spLocks noGrp="1"/>
          </p:cNvSpPr>
          <p:nvPr>
            <p:ph idx="1"/>
          </p:nvPr>
        </p:nvSpPr>
        <p:spPr>
          <a:xfrm>
            <a:off x="321284" y="705482"/>
            <a:ext cx="4105835" cy="5781368"/>
          </a:xfrm>
        </p:spPr>
        <p:txBody>
          <a:bodyPr>
            <a:normAutofit/>
          </a:bodyPr>
          <a:lstStyle/>
          <a:p>
            <a:r>
              <a:rPr lang="en-US" sz="2400"/>
              <a:t>Kraft refused as per contract</a:t>
            </a:r>
          </a:p>
          <a:p>
            <a:r>
              <a:rPr lang="en-US" sz="2400"/>
              <a:t>Starbucks decided to distribute their own coffee pods</a:t>
            </a:r>
          </a:p>
          <a:p>
            <a:r>
              <a:rPr lang="en-US" sz="2400"/>
              <a:t>Kraft accused Starbucks of breaching the contract and Starbucks accused Kraft of mismanaging the brand</a:t>
            </a:r>
          </a:p>
          <a:p>
            <a:r>
              <a:rPr lang="en-US" sz="2400"/>
              <a:t>Arbitrator forced Starbucks to pay $2.7B </a:t>
            </a:r>
          </a:p>
          <a:p>
            <a:endParaRPr lang="en-US" sz="2400"/>
          </a:p>
          <a:p>
            <a:endParaRPr lang="en-US" sz="2400"/>
          </a:p>
        </p:txBody>
      </p:sp>
      <p:pic>
        <p:nvPicPr>
          <p:cNvPr id="3074" name="Picture 2" descr="Kraft and Starbucks: A Bad Breakup | Seattle Weekly">
            <a:extLst>
              <a:ext uri="{FF2B5EF4-FFF2-40B4-BE49-F238E27FC236}">
                <a16:creationId xmlns:a16="http://schemas.microsoft.com/office/drawing/2014/main" id="{783E42AD-6275-BE44-642C-330A4382D3D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621" r="8618" b="-1"/>
          <a:stretch/>
        </p:blipFill>
        <p:spPr bwMode="auto">
          <a:xfrm>
            <a:off x="4748403" y="10"/>
            <a:ext cx="7443597" cy="6857990"/>
          </a:xfrm>
          <a:prstGeom prst="rect">
            <a:avLst/>
          </a:prstGeom>
          <a:noFill/>
          <a:extLst>
            <a:ext uri="{909E8E84-426E-40DD-AFC4-6F175D3DCCD1}">
              <a14:hiddenFill xmlns:a14="http://schemas.microsoft.com/office/drawing/2010/main">
                <a:solidFill>
                  <a:srgbClr val="FFFFFF"/>
                </a:solidFill>
              </a14:hiddenFill>
            </a:ext>
          </a:extLst>
        </p:spPr>
      </p:pic>
      <p:sp>
        <p:nvSpPr>
          <p:cNvPr id="3083" name="Rectangle 3082">
            <a:extLst>
              <a:ext uri="{FF2B5EF4-FFF2-40B4-BE49-F238E27FC236}">
                <a16:creationId xmlns:a16="http://schemas.microsoft.com/office/drawing/2014/main" id="{D8C68F39-5E8A-844C-A8FD-394F253C1E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48403"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5" name="Rectangle 3084">
            <a:extLst>
              <a:ext uri="{FF2B5EF4-FFF2-40B4-BE49-F238E27FC236}">
                <a16:creationId xmlns:a16="http://schemas.microsoft.com/office/drawing/2014/main" id="{BC583CEB-AC2B-2640-94F6-5958E6BC5B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48403"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342580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49" name="Rectangle 1048">
            <a:extLst>
              <a:ext uri="{FF2B5EF4-FFF2-40B4-BE49-F238E27FC236}">
                <a16:creationId xmlns:a16="http://schemas.microsoft.com/office/drawing/2014/main" id="{C868C70C-E5C4-CD47-888C-FCB3373B6D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C250D76-17DD-C13B-2C75-4D69FF4D0CB7}"/>
              </a:ext>
            </a:extLst>
          </p:cNvPr>
          <p:cNvSpPr>
            <a:spLocks noGrp="1"/>
          </p:cNvSpPr>
          <p:nvPr>
            <p:ph type="title"/>
          </p:nvPr>
        </p:nvSpPr>
        <p:spPr>
          <a:xfrm>
            <a:off x="1587710" y="455362"/>
            <a:ext cx="4018219" cy="1550419"/>
          </a:xfrm>
        </p:spPr>
        <p:txBody>
          <a:bodyPr>
            <a:normAutofit/>
          </a:bodyPr>
          <a:lstStyle/>
          <a:p>
            <a:r>
              <a:rPr lang="en-US"/>
              <a:t>Lego and Shell</a:t>
            </a:r>
          </a:p>
        </p:txBody>
      </p:sp>
      <p:sp>
        <p:nvSpPr>
          <p:cNvPr id="1051" name="Rectangle 1050">
            <a:extLst>
              <a:ext uri="{FF2B5EF4-FFF2-40B4-BE49-F238E27FC236}">
                <a16:creationId xmlns:a16="http://schemas.microsoft.com/office/drawing/2014/main" id="{D8C68F39-5E8A-844C-A8FD-394F253C1E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3" name="Rectangle 1052">
            <a:extLst>
              <a:ext uri="{FF2B5EF4-FFF2-40B4-BE49-F238E27FC236}">
                <a16:creationId xmlns:a16="http://schemas.microsoft.com/office/drawing/2014/main" id="{BC583CEB-AC2B-2640-94F6-5958E6BC5B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2" name="Content Placeholder 1029">
            <a:extLst>
              <a:ext uri="{FF2B5EF4-FFF2-40B4-BE49-F238E27FC236}">
                <a16:creationId xmlns:a16="http://schemas.microsoft.com/office/drawing/2014/main" id="{BE143015-5306-9F50-3386-96A838E11B59}"/>
              </a:ext>
            </a:extLst>
          </p:cNvPr>
          <p:cNvSpPr>
            <a:spLocks noGrp="1"/>
          </p:cNvSpPr>
          <p:nvPr>
            <p:ph idx="1"/>
          </p:nvPr>
        </p:nvSpPr>
        <p:spPr>
          <a:xfrm>
            <a:off x="1587710" y="2160016"/>
            <a:ext cx="4018219" cy="3926152"/>
          </a:xfrm>
        </p:spPr>
        <p:txBody>
          <a:bodyPr>
            <a:normAutofit/>
          </a:bodyPr>
          <a:lstStyle/>
          <a:p>
            <a:r>
              <a:rPr lang="en-US"/>
              <a:t>Successful from 1960-2011</a:t>
            </a:r>
          </a:p>
          <a:p>
            <a:r>
              <a:rPr lang="en-US"/>
              <a:t>Great marketing and relationship</a:t>
            </a:r>
          </a:p>
          <a:p>
            <a:r>
              <a:rPr lang="en-US"/>
              <a:t>Alliance starting getting under fire from environmentalists</a:t>
            </a:r>
          </a:p>
          <a:p>
            <a:r>
              <a:rPr lang="en-US"/>
              <a:t>To end bad rumors, partnership ended</a:t>
            </a:r>
          </a:p>
          <a:p>
            <a:endParaRPr lang="en-US"/>
          </a:p>
        </p:txBody>
      </p:sp>
      <p:pic>
        <p:nvPicPr>
          <p:cNvPr id="1026" name="Picture 2" descr="The Dangers of Co-Branding: Lego to End Partnership with Shell">
            <a:extLst>
              <a:ext uri="{FF2B5EF4-FFF2-40B4-BE49-F238E27FC236}">
                <a16:creationId xmlns:a16="http://schemas.microsoft.com/office/drawing/2014/main" id="{BE730B09-A35D-CD04-54F7-1A2DD2EFE22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4993" r="19876"/>
          <a:stretch/>
        </p:blipFill>
        <p:spPr bwMode="auto">
          <a:xfrm>
            <a:off x="6038059" y="565150"/>
            <a:ext cx="5588782" cy="57276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2927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50" name="Rectangle 1049">
            <a:extLst>
              <a:ext uri="{FF2B5EF4-FFF2-40B4-BE49-F238E27FC236}">
                <a16:creationId xmlns:a16="http://schemas.microsoft.com/office/drawing/2014/main" id="{C868C70C-E5C4-CD47-888C-FCB3373B6D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2" name="Rectangle 1051">
            <a:extLst>
              <a:ext uri="{FF2B5EF4-FFF2-40B4-BE49-F238E27FC236}">
                <a16:creationId xmlns:a16="http://schemas.microsoft.com/office/drawing/2014/main" id="{6DA97320-228E-48F3-BCFA-423F983C85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58144" y="566928"/>
            <a:ext cx="1133856" cy="6291072"/>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054" name="Rectangle 1053">
            <a:extLst>
              <a:ext uri="{FF2B5EF4-FFF2-40B4-BE49-F238E27FC236}">
                <a16:creationId xmlns:a16="http://schemas.microsoft.com/office/drawing/2014/main" id="{2C9F0975-851A-4FEC-B19A-6EC12C0D54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625072" y="1"/>
            <a:ext cx="566928"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a:extLst>
              <a:ext uri="{FF2B5EF4-FFF2-40B4-BE49-F238E27FC236}">
                <a16:creationId xmlns:a16="http://schemas.microsoft.com/office/drawing/2014/main" id="{E27DEC2D-C8F4-7207-1C6F-122698551EC6}"/>
              </a:ext>
            </a:extLst>
          </p:cNvPr>
          <p:cNvSpPr>
            <a:spLocks noGrp="1"/>
          </p:cNvSpPr>
          <p:nvPr>
            <p:ph type="title"/>
          </p:nvPr>
        </p:nvSpPr>
        <p:spPr>
          <a:xfrm>
            <a:off x="758952" y="455613"/>
            <a:ext cx="4767031" cy="1549400"/>
          </a:xfrm>
        </p:spPr>
        <p:txBody>
          <a:bodyPr>
            <a:normAutofit/>
          </a:bodyPr>
          <a:lstStyle/>
          <a:p>
            <a:pPr>
              <a:lnSpc>
                <a:spcPct val="90000"/>
              </a:lnSpc>
            </a:pPr>
            <a:r>
              <a:rPr lang="en-US" sz="3400"/>
              <a:t>Retail vs. Transportation Alliances</a:t>
            </a:r>
          </a:p>
        </p:txBody>
      </p:sp>
      <p:sp>
        <p:nvSpPr>
          <p:cNvPr id="3" name="Content Placeholder 2">
            <a:extLst>
              <a:ext uri="{FF2B5EF4-FFF2-40B4-BE49-F238E27FC236}">
                <a16:creationId xmlns:a16="http://schemas.microsoft.com/office/drawing/2014/main" id="{1F5DD3D1-DCBD-6A29-722A-6E10012B6BF3}"/>
              </a:ext>
            </a:extLst>
          </p:cNvPr>
          <p:cNvSpPr>
            <a:spLocks noGrp="1"/>
          </p:cNvSpPr>
          <p:nvPr>
            <p:ph idx="1"/>
          </p:nvPr>
        </p:nvSpPr>
        <p:spPr>
          <a:xfrm>
            <a:off x="484798" y="2229013"/>
            <a:ext cx="5163333" cy="4302416"/>
          </a:xfrm>
        </p:spPr>
        <p:txBody>
          <a:bodyPr>
            <a:normAutofit fontScale="92500" lnSpcReduction="20000"/>
          </a:bodyPr>
          <a:lstStyle/>
          <a:p>
            <a:pPr>
              <a:lnSpc>
                <a:spcPct val="100000"/>
              </a:lnSpc>
              <a:spcAft>
                <a:spcPts val="1200"/>
              </a:spcAft>
            </a:pPr>
            <a:r>
              <a:rPr lang="en-US" sz="2400"/>
              <a:t>Retail alliances primarily center around improving inventory management, customer experience, and market reach.</a:t>
            </a:r>
          </a:p>
          <a:p>
            <a:pPr>
              <a:lnSpc>
                <a:spcPct val="100000"/>
              </a:lnSpc>
              <a:spcAft>
                <a:spcPts val="1200"/>
              </a:spcAft>
            </a:pPr>
            <a:r>
              <a:rPr lang="en-US" sz="2400"/>
              <a:t>Transportation alliances concentrate on optimizing logistics, transportation networks, and delivery processes to enhance the movement of goods across the supply chain while reducing cost.</a:t>
            </a:r>
          </a:p>
          <a:p>
            <a:pPr>
              <a:lnSpc>
                <a:spcPct val="100000"/>
              </a:lnSpc>
              <a:spcAft>
                <a:spcPts val="1200"/>
              </a:spcAft>
            </a:pPr>
            <a:r>
              <a:rPr lang="en-US" sz="2400"/>
              <a:t>Two industries previous students used were the Airline Industry and International Shipping Industry </a:t>
            </a:r>
          </a:p>
        </p:txBody>
      </p:sp>
      <p:pic>
        <p:nvPicPr>
          <p:cNvPr id="1034" name="Picture 10" descr="Star Alliance, SkyTeam, Oneworld: Which Alliance is the Best? »  Travel-Dealz.com">
            <a:extLst>
              <a:ext uri="{FF2B5EF4-FFF2-40B4-BE49-F238E27FC236}">
                <a16:creationId xmlns:a16="http://schemas.microsoft.com/office/drawing/2014/main" id="{475DDDDC-254F-7F25-5D3E-A8FB782D5BA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204" t="-4404" r="-1733" b="-1945"/>
          <a:stretch/>
        </p:blipFill>
        <p:spPr bwMode="auto">
          <a:xfrm>
            <a:off x="6192012" y="499824"/>
            <a:ext cx="4767031" cy="2770358"/>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Maersk and MSC to discontinue 2M alliance in January 2025 - Maritimafrica">
            <a:extLst>
              <a:ext uri="{FF2B5EF4-FFF2-40B4-BE49-F238E27FC236}">
                <a16:creationId xmlns:a16="http://schemas.microsoft.com/office/drawing/2014/main" id="{A64C0DC4-FBD3-D5B3-0684-B326FAEC29B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13" t="6133" r="-162" b="4474"/>
          <a:stretch/>
        </p:blipFill>
        <p:spPr bwMode="auto">
          <a:xfrm>
            <a:off x="6254826" y="3429000"/>
            <a:ext cx="4643329" cy="30277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3" name="Rectangle 42">
            <a:extLst>
              <a:ext uri="{FF2B5EF4-FFF2-40B4-BE49-F238E27FC236}">
                <a16:creationId xmlns:a16="http://schemas.microsoft.com/office/drawing/2014/main" id="{C868C70C-E5C4-CD47-888C-FCB3373B6D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70A891D-0834-78EB-8445-0DD190331CD3}"/>
              </a:ext>
            </a:extLst>
          </p:cNvPr>
          <p:cNvSpPr>
            <a:spLocks noGrp="1"/>
          </p:cNvSpPr>
          <p:nvPr>
            <p:ph type="title"/>
          </p:nvPr>
        </p:nvSpPr>
        <p:spPr>
          <a:xfrm>
            <a:off x="5235726" y="565153"/>
            <a:ext cx="4794189" cy="1550419"/>
          </a:xfrm>
        </p:spPr>
        <p:txBody>
          <a:bodyPr>
            <a:normAutofit/>
          </a:bodyPr>
          <a:lstStyle/>
          <a:p>
            <a:r>
              <a:rPr lang="en-US"/>
              <a:t>Article Summary</a:t>
            </a:r>
          </a:p>
        </p:txBody>
      </p:sp>
      <p:pic>
        <p:nvPicPr>
          <p:cNvPr id="5" name="Picture 4" descr="A hand writing on a screen&#10;&#10;Description automatically generated">
            <a:extLst>
              <a:ext uri="{FF2B5EF4-FFF2-40B4-BE49-F238E27FC236}">
                <a16:creationId xmlns:a16="http://schemas.microsoft.com/office/drawing/2014/main" id="{A9B3F1CB-A8B7-0E97-3456-13CAD0BABE69}"/>
              </a:ext>
            </a:extLst>
          </p:cNvPr>
          <p:cNvPicPr>
            <a:picLocks noChangeAspect="1"/>
          </p:cNvPicPr>
          <p:nvPr/>
        </p:nvPicPr>
        <p:blipFill rotWithShape="1">
          <a:blip r:embed="rId2">
            <a:extLst>
              <a:ext uri="{28A0092B-C50C-407E-A947-70E740481C1C}">
                <a14:useLocalDpi xmlns:a14="http://schemas.microsoft.com/office/drawing/2010/main" val="0"/>
              </a:ext>
            </a:extLst>
          </a:blip>
          <a:srcRect l="52198" r="2531" b="-1"/>
          <a:stretch/>
        </p:blipFill>
        <p:spPr>
          <a:xfrm>
            <a:off x="20" y="10"/>
            <a:ext cx="4651228" cy="6857990"/>
          </a:xfrm>
          <a:prstGeom prst="rect">
            <a:avLst/>
          </a:prstGeom>
        </p:spPr>
      </p:pic>
      <p:sp>
        <p:nvSpPr>
          <p:cNvPr id="45" name="Rectangle 44">
            <a:extLst>
              <a:ext uri="{FF2B5EF4-FFF2-40B4-BE49-F238E27FC236}">
                <a16:creationId xmlns:a16="http://schemas.microsoft.com/office/drawing/2014/main" id="{D8C68F39-5E8A-844C-A8FD-394F253C1E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BC583CEB-AC2B-2640-94F6-5958E6BC5B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85151F30-F31D-4D61-3121-9ABDA2417BE2}"/>
              </a:ext>
            </a:extLst>
          </p:cNvPr>
          <p:cNvSpPr>
            <a:spLocks noGrp="1"/>
          </p:cNvSpPr>
          <p:nvPr>
            <p:ph idx="1"/>
          </p:nvPr>
        </p:nvSpPr>
        <p:spPr>
          <a:xfrm>
            <a:off x="5127362" y="2097544"/>
            <a:ext cx="6881728" cy="3926152"/>
          </a:xfrm>
        </p:spPr>
        <p:txBody>
          <a:bodyPr vert="horz" lIns="91440" tIns="45720" rIns="91440" bIns="45720" rtlCol="0">
            <a:normAutofit/>
          </a:bodyPr>
          <a:lstStyle/>
          <a:p>
            <a:r>
              <a:rPr lang="en-US">
                <a:ea typeface="+mn-lt"/>
                <a:cs typeface="+mn-lt"/>
              </a:rPr>
              <a:t>Learning from successful examples across industries provides valuable insights for businesses looking to leverage partnerships for their own growth.</a:t>
            </a:r>
          </a:p>
          <a:p>
            <a:endParaRPr lang="en-US">
              <a:ea typeface="+mn-lt"/>
              <a:cs typeface="+mn-lt"/>
            </a:endParaRPr>
          </a:p>
          <a:p>
            <a:r>
              <a:rPr lang="en-US">
                <a:ea typeface="+mn-lt"/>
                <a:cs typeface="+mn-lt"/>
              </a:rPr>
              <a:t>There are seven examples of very successful alliances and acquisitions highlighted in the article, alongside their key takeaways.</a:t>
            </a:r>
          </a:p>
        </p:txBody>
      </p:sp>
    </p:spTree>
    <p:extLst>
      <p:ext uri="{BB962C8B-B14F-4D97-AF65-F5344CB8AC3E}">
        <p14:creationId xmlns:p14="http://schemas.microsoft.com/office/powerpoint/2010/main" val="2972246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50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1633EF-C1D5-15FB-FE0C-37CA9F58200B}"/>
              </a:ext>
            </a:extLst>
          </p:cNvPr>
          <p:cNvSpPr>
            <a:spLocks noGrp="1"/>
          </p:cNvSpPr>
          <p:nvPr>
            <p:ph type="title"/>
          </p:nvPr>
        </p:nvSpPr>
        <p:spPr>
          <a:xfrm>
            <a:off x="1587710" y="455363"/>
            <a:ext cx="9486690" cy="882026"/>
          </a:xfrm>
        </p:spPr>
        <p:txBody>
          <a:bodyPr/>
          <a:lstStyle/>
          <a:p>
            <a:r>
              <a:rPr lang="en-US"/>
              <a:t>Unknown Costs of Alliances</a:t>
            </a:r>
          </a:p>
        </p:txBody>
      </p:sp>
      <p:sp>
        <p:nvSpPr>
          <p:cNvPr id="3" name="Content Placeholder 2">
            <a:extLst>
              <a:ext uri="{FF2B5EF4-FFF2-40B4-BE49-F238E27FC236}">
                <a16:creationId xmlns:a16="http://schemas.microsoft.com/office/drawing/2014/main" id="{1EB2C4F3-8C2F-BF57-FAE9-425731FBBEDF}"/>
              </a:ext>
            </a:extLst>
          </p:cNvPr>
          <p:cNvSpPr>
            <a:spLocks noGrp="1"/>
          </p:cNvSpPr>
          <p:nvPr>
            <p:ph sz="half" idx="1"/>
          </p:nvPr>
        </p:nvSpPr>
        <p:spPr>
          <a:xfrm>
            <a:off x="1587710" y="1762359"/>
            <a:ext cx="9811218" cy="4640279"/>
          </a:xfrm>
        </p:spPr>
        <p:txBody>
          <a:bodyPr vert="horz" lIns="91440" tIns="45720" rIns="91440" bIns="45720" rtlCol="0" anchor="t">
            <a:normAutofit/>
          </a:bodyPr>
          <a:lstStyle/>
          <a:p>
            <a:pPr>
              <a:spcAft>
                <a:spcPts val="1200"/>
              </a:spcAft>
            </a:pPr>
            <a:r>
              <a:rPr lang="en-US"/>
              <a:t>Besides just publicly revealed costs, both successful and failed alliances can cost millions in management, training, rebranding, and legal fees.</a:t>
            </a:r>
          </a:p>
          <a:p>
            <a:pPr>
              <a:spcAft>
                <a:spcPts val="1200"/>
              </a:spcAft>
            </a:pPr>
            <a:r>
              <a:rPr lang="en-US"/>
              <a:t>For the Airline Alliances, members                                                                                 must provide value to join, but any                                                                         fees are non-disclosed.</a:t>
            </a:r>
          </a:p>
          <a:p>
            <a:pPr>
              <a:spcAft>
                <a:spcPts val="1200"/>
              </a:spcAft>
            </a:pPr>
            <a:r>
              <a:rPr lang="en-US"/>
              <a:t>The 2M Alliance will be disbanded in                                                                               2025, potentially costing each of the					      companies a significant amount in                                                                       market share and oligopoly price.</a:t>
            </a:r>
          </a:p>
          <a:p>
            <a:endParaRPr lang="en-US"/>
          </a:p>
        </p:txBody>
      </p:sp>
      <p:pic>
        <p:nvPicPr>
          <p:cNvPr id="3074" name="Picture 2" descr="Market Share of Container Shipping Market (by vessel fleet)">
            <a:extLst>
              <a:ext uri="{FF2B5EF4-FFF2-40B4-BE49-F238E27FC236}">
                <a16:creationId xmlns:a16="http://schemas.microsoft.com/office/drawing/2014/main" id="{37BD99BD-3C06-3F0F-C28D-1419A329D5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53629" y="2871779"/>
            <a:ext cx="4778554" cy="31576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60429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6" name="Rectangle 55">
            <a:extLst>
              <a:ext uri="{FF2B5EF4-FFF2-40B4-BE49-F238E27FC236}">
                <a16:creationId xmlns:a16="http://schemas.microsoft.com/office/drawing/2014/main" id="{CCC95119-6D9D-3542-9E0E-4171B33DC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EFC92F19-7317-314C-81B7-43B8B687F4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8" name="Rectangle 57">
            <a:extLst>
              <a:ext uri="{FF2B5EF4-FFF2-40B4-BE49-F238E27FC236}">
                <a16:creationId xmlns:a16="http://schemas.microsoft.com/office/drawing/2014/main" id="{C868C70C-E5C4-CD47-888C-FCB3373B6D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1633EF-C1D5-15FB-FE0C-37CA9F58200B}"/>
              </a:ext>
            </a:extLst>
          </p:cNvPr>
          <p:cNvSpPr>
            <a:spLocks noGrp="1"/>
          </p:cNvSpPr>
          <p:nvPr>
            <p:ph type="title"/>
          </p:nvPr>
        </p:nvSpPr>
        <p:spPr>
          <a:xfrm>
            <a:off x="8018462" y="455362"/>
            <a:ext cx="3683467" cy="1550419"/>
          </a:xfrm>
        </p:spPr>
        <p:txBody>
          <a:bodyPr vert="horz" lIns="91440" tIns="45720" rIns="91440" bIns="45720" rtlCol="0" anchor="t">
            <a:normAutofit/>
          </a:bodyPr>
          <a:lstStyle/>
          <a:p>
            <a:pPr>
              <a:lnSpc>
                <a:spcPct val="90000"/>
              </a:lnSpc>
            </a:pPr>
            <a:r>
              <a:rPr lang="en-US" sz="3700" b="1" kern="1200">
                <a:solidFill>
                  <a:schemeClr val="tx1"/>
                </a:solidFill>
                <a:latin typeface="+mj-lt"/>
                <a:ea typeface="+mj-ea"/>
                <a:cs typeface="+mj-cs"/>
              </a:rPr>
              <a:t>Costs of Failed Alliances</a:t>
            </a:r>
          </a:p>
        </p:txBody>
      </p:sp>
      <p:pic>
        <p:nvPicPr>
          <p:cNvPr id="32" name="Picture 31" descr="Toy robots shaking hands">
            <a:extLst>
              <a:ext uri="{FF2B5EF4-FFF2-40B4-BE49-F238E27FC236}">
                <a16:creationId xmlns:a16="http://schemas.microsoft.com/office/drawing/2014/main" id="{83195B50-25F6-C8EC-279B-CFBA5DF0900D}"/>
              </a:ext>
            </a:extLst>
          </p:cNvPr>
          <p:cNvPicPr>
            <a:picLocks noChangeAspect="1"/>
          </p:cNvPicPr>
          <p:nvPr/>
        </p:nvPicPr>
        <p:blipFill rotWithShape="1">
          <a:blip r:embed="rId3"/>
          <a:srcRect l="21166" r="5803"/>
          <a:stretch/>
        </p:blipFill>
        <p:spPr>
          <a:xfrm>
            <a:off x="20" y="1"/>
            <a:ext cx="7531588" cy="6858000"/>
          </a:xfrm>
          <a:prstGeom prst="rect">
            <a:avLst/>
          </a:prstGeom>
        </p:spPr>
      </p:pic>
      <p:sp>
        <p:nvSpPr>
          <p:cNvPr id="59" name="Rectangle 58">
            <a:extLst>
              <a:ext uri="{FF2B5EF4-FFF2-40B4-BE49-F238E27FC236}">
                <a16:creationId xmlns:a16="http://schemas.microsoft.com/office/drawing/2014/main" id="{D8C68F39-5E8A-844C-A8FD-394F253C1E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BC583CEB-AC2B-2640-94F6-5958E6BC5B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Content Placeholder 2">
            <a:extLst>
              <a:ext uri="{FF2B5EF4-FFF2-40B4-BE49-F238E27FC236}">
                <a16:creationId xmlns:a16="http://schemas.microsoft.com/office/drawing/2014/main" id="{1EB2C4F3-8C2F-BF57-FAE9-425731FBBEDF}"/>
              </a:ext>
            </a:extLst>
          </p:cNvPr>
          <p:cNvSpPr>
            <a:spLocks noGrp="1"/>
          </p:cNvSpPr>
          <p:nvPr>
            <p:ph sz="half" idx="1"/>
          </p:nvPr>
        </p:nvSpPr>
        <p:spPr>
          <a:xfrm>
            <a:off x="7775119" y="1770744"/>
            <a:ext cx="4170321" cy="4492174"/>
          </a:xfrm>
        </p:spPr>
        <p:txBody>
          <a:bodyPr vert="horz" lIns="91440" tIns="45720" rIns="91440" bIns="45720" rtlCol="0">
            <a:normAutofit fontScale="77500" lnSpcReduction="20000"/>
          </a:bodyPr>
          <a:lstStyle/>
          <a:p>
            <a:pPr>
              <a:lnSpc>
                <a:spcPct val="100000"/>
              </a:lnSpc>
            </a:pPr>
            <a:r>
              <a:rPr lang="en-US" sz="2800"/>
              <a:t>McDonald’s was only using Heinz overseas, which will hinder Heinz greatly as 60% of their business is overseas.</a:t>
            </a:r>
          </a:p>
          <a:p>
            <a:pPr marL="0">
              <a:lnSpc>
                <a:spcPct val="100000"/>
              </a:lnSpc>
            </a:pPr>
            <a:endParaRPr lang="en-US" sz="2800"/>
          </a:p>
          <a:p>
            <a:pPr>
              <a:lnSpc>
                <a:spcPct val="100000"/>
              </a:lnSpc>
            </a:pPr>
            <a:r>
              <a:rPr lang="en-US" sz="2800"/>
              <a:t>Starbucks was forced to pay $2.7 billion to Kraft in their contract disagreements.</a:t>
            </a:r>
          </a:p>
          <a:p>
            <a:pPr>
              <a:lnSpc>
                <a:spcPct val="100000"/>
              </a:lnSpc>
            </a:pPr>
            <a:endParaRPr lang="en-US" sz="2800"/>
          </a:p>
          <a:p>
            <a:pPr>
              <a:lnSpc>
                <a:spcPct val="100000"/>
              </a:lnSpc>
            </a:pPr>
            <a:r>
              <a:rPr lang="en-US" sz="2800"/>
              <a:t>The cancelled Lego and Shell alliance was valued at $116 million, based off its prior distribution of 16M sets across 26 countries.</a:t>
            </a:r>
          </a:p>
          <a:p>
            <a:pPr>
              <a:lnSpc>
                <a:spcPct val="100000"/>
              </a:lnSpc>
            </a:pPr>
            <a:endParaRPr lang="en-US" sz="1600"/>
          </a:p>
        </p:txBody>
      </p:sp>
    </p:spTree>
    <p:extLst>
      <p:ext uri="{BB962C8B-B14F-4D97-AF65-F5344CB8AC3E}">
        <p14:creationId xmlns:p14="http://schemas.microsoft.com/office/powerpoint/2010/main" val="103944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1960C5-BE9D-1D0D-500B-B65BFE3400BC}"/>
              </a:ext>
            </a:extLst>
          </p:cNvPr>
          <p:cNvSpPr>
            <a:spLocks noGrp="1"/>
          </p:cNvSpPr>
          <p:nvPr>
            <p:ph type="title"/>
          </p:nvPr>
        </p:nvSpPr>
        <p:spPr/>
        <p:txBody>
          <a:bodyPr/>
          <a:lstStyle/>
          <a:p>
            <a:r>
              <a:rPr lang="en-US"/>
              <a:t>Costs of Greenmail</a:t>
            </a:r>
            <a:br>
              <a:rPr lang="en-US"/>
            </a:br>
            <a:r>
              <a:rPr lang="en-US"/>
              <a:t>Alliances</a:t>
            </a:r>
          </a:p>
        </p:txBody>
      </p:sp>
      <p:sp>
        <p:nvSpPr>
          <p:cNvPr id="3" name="Content Placeholder 2">
            <a:extLst>
              <a:ext uri="{FF2B5EF4-FFF2-40B4-BE49-F238E27FC236}">
                <a16:creationId xmlns:a16="http://schemas.microsoft.com/office/drawing/2014/main" id="{C1600898-4AB5-6734-38C9-BDE950911AD8}"/>
              </a:ext>
            </a:extLst>
          </p:cNvPr>
          <p:cNvSpPr>
            <a:spLocks noGrp="1"/>
          </p:cNvSpPr>
          <p:nvPr>
            <p:ph idx="1"/>
          </p:nvPr>
        </p:nvSpPr>
        <p:spPr>
          <a:xfrm>
            <a:off x="1587709" y="2234661"/>
            <a:ext cx="9722441" cy="3926152"/>
          </a:xfrm>
        </p:spPr>
        <p:txBody>
          <a:bodyPr>
            <a:normAutofit/>
          </a:bodyPr>
          <a:lstStyle/>
          <a:p>
            <a:pPr>
              <a:spcAft>
                <a:spcPts val="1200"/>
              </a:spcAft>
            </a:pPr>
            <a:r>
              <a:rPr lang="en-US" sz="2400"/>
              <a:t>In 1996, Apple was financially suffering and was down 80% of it’s prior market value.</a:t>
            </a:r>
          </a:p>
          <a:p>
            <a:pPr>
              <a:spcAft>
                <a:spcPts val="1200"/>
              </a:spcAft>
            </a:pPr>
            <a:r>
              <a:rPr lang="en-US" sz="2400"/>
              <a:t>A major competitor at the time, Sun Microsystems, sought to acquire the company through a stock swap valuing Apple at just $5-6 per share.</a:t>
            </a:r>
          </a:p>
          <a:p>
            <a:pPr>
              <a:spcAft>
                <a:spcPts val="1200"/>
              </a:spcAft>
            </a:pPr>
            <a:r>
              <a:rPr lang="en-US" sz="2400"/>
              <a:t>In 1997 with Steve Jobs back as CEO, a $150 million investment by Microsoft in Apple effectively blocked any attempt of acquiring a controlling interest in Apple. </a:t>
            </a:r>
          </a:p>
        </p:txBody>
      </p:sp>
      <p:pic>
        <p:nvPicPr>
          <p:cNvPr id="4" name="Picture 3">
            <a:extLst>
              <a:ext uri="{FF2B5EF4-FFF2-40B4-BE49-F238E27FC236}">
                <a16:creationId xmlns:a16="http://schemas.microsoft.com/office/drawing/2014/main" id="{2D9E6A22-8AB0-FAF0-E499-14BB8ADDF3BC}"/>
              </a:ext>
            </a:extLst>
          </p:cNvPr>
          <p:cNvPicPr>
            <a:picLocks noChangeAspect="1"/>
          </p:cNvPicPr>
          <p:nvPr/>
        </p:nvPicPr>
        <p:blipFill rotWithShape="1">
          <a:blip r:embed="rId2"/>
          <a:srcRect t="19456"/>
          <a:stretch/>
        </p:blipFill>
        <p:spPr>
          <a:xfrm>
            <a:off x="9338311" y="226482"/>
            <a:ext cx="1736089" cy="1398320"/>
          </a:xfrm>
          <a:prstGeom prst="rect">
            <a:avLst/>
          </a:prstGeom>
          <a:effectLst>
            <a:softEdge rad="12700"/>
          </a:effectLst>
          <a:scene3d>
            <a:camera prst="orthographicFront"/>
            <a:lightRig rig="threePt" dir="t"/>
          </a:scene3d>
          <a:sp3d>
            <a:bevelT/>
          </a:sp3d>
        </p:spPr>
      </p:pic>
    </p:spTree>
    <p:extLst>
      <p:ext uri="{BB962C8B-B14F-4D97-AF65-F5344CB8AC3E}">
        <p14:creationId xmlns:p14="http://schemas.microsoft.com/office/powerpoint/2010/main" val="39397470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80">
                                          <p:stCondLst>
                                            <p:cond delay="0"/>
                                          </p:stCondLst>
                                        </p:cTn>
                                        <p:tgtEl>
                                          <p:spTgt spid="4"/>
                                        </p:tgtEl>
                                      </p:cBhvr>
                                    </p:animEffect>
                                    <p:anim calcmode="lin" valueType="num">
                                      <p:cBhvr>
                                        <p:cTn id="8" dur="1822"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4"/>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4"/>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4"/>
                                        </p:tgtEl>
                                        <p:attrNameLst>
                                          <p:attrName>ppt_y</p:attrName>
                                        </p:attrNameLst>
                                      </p:cBhvr>
                                      <p:tavLst>
                                        <p:tav tm="0" fmla="#ppt_y-sin(pi*$)/81">
                                          <p:val>
                                            <p:fltVal val="0"/>
                                          </p:val>
                                        </p:tav>
                                        <p:tav tm="100000">
                                          <p:val>
                                            <p:fltVal val="1"/>
                                          </p:val>
                                        </p:tav>
                                      </p:tavLst>
                                    </p:anim>
                                    <p:animScale>
                                      <p:cBhvr>
                                        <p:cTn id="13" dur="26">
                                          <p:stCondLst>
                                            <p:cond delay="650"/>
                                          </p:stCondLst>
                                        </p:cTn>
                                        <p:tgtEl>
                                          <p:spTgt spid="4"/>
                                        </p:tgtEl>
                                      </p:cBhvr>
                                      <p:to x="100000" y="60000"/>
                                    </p:animScale>
                                    <p:animScale>
                                      <p:cBhvr>
                                        <p:cTn id="14" dur="166" decel="50000">
                                          <p:stCondLst>
                                            <p:cond delay="676"/>
                                          </p:stCondLst>
                                        </p:cTn>
                                        <p:tgtEl>
                                          <p:spTgt spid="4"/>
                                        </p:tgtEl>
                                      </p:cBhvr>
                                      <p:to x="100000" y="100000"/>
                                    </p:animScale>
                                    <p:animScale>
                                      <p:cBhvr>
                                        <p:cTn id="15" dur="26">
                                          <p:stCondLst>
                                            <p:cond delay="1312"/>
                                          </p:stCondLst>
                                        </p:cTn>
                                        <p:tgtEl>
                                          <p:spTgt spid="4"/>
                                        </p:tgtEl>
                                      </p:cBhvr>
                                      <p:to x="100000" y="80000"/>
                                    </p:animScale>
                                    <p:animScale>
                                      <p:cBhvr>
                                        <p:cTn id="16" dur="166" decel="50000">
                                          <p:stCondLst>
                                            <p:cond delay="1338"/>
                                          </p:stCondLst>
                                        </p:cTn>
                                        <p:tgtEl>
                                          <p:spTgt spid="4"/>
                                        </p:tgtEl>
                                      </p:cBhvr>
                                      <p:to x="100000" y="100000"/>
                                    </p:animScale>
                                    <p:animScale>
                                      <p:cBhvr>
                                        <p:cTn id="17" dur="26">
                                          <p:stCondLst>
                                            <p:cond delay="1642"/>
                                          </p:stCondLst>
                                        </p:cTn>
                                        <p:tgtEl>
                                          <p:spTgt spid="4"/>
                                        </p:tgtEl>
                                      </p:cBhvr>
                                      <p:to x="100000" y="90000"/>
                                    </p:animScale>
                                    <p:animScale>
                                      <p:cBhvr>
                                        <p:cTn id="18" dur="166" decel="50000">
                                          <p:stCondLst>
                                            <p:cond delay="1668"/>
                                          </p:stCondLst>
                                        </p:cTn>
                                        <p:tgtEl>
                                          <p:spTgt spid="4"/>
                                        </p:tgtEl>
                                      </p:cBhvr>
                                      <p:to x="100000" y="100000"/>
                                    </p:animScale>
                                    <p:animScale>
                                      <p:cBhvr>
                                        <p:cTn id="19" dur="26">
                                          <p:stCondLst>
                                            <p:cond delay="1808"/>
                                          </p:stCondLst>
                                        </p:cTn>
                                        <p:tgtEl>
                                          <p:spTgt spid="4"/>
                                        </p:tgtEl>
                                      </p:cBhvr>
                                      <p:to x="100000" y="95000"/>
                                    </p:animScale>
                                    <p:animScale>
                                      <p:cBhvr>
                                        <p:cTn id="20" dur="166" decel="50000">
                                          <p:stCondLst>
                                            <p:cond delay="1834"/>
                                          </p:stCondLst>
                                        </p:cTn>
                                        <p:tgtEl>
                                          <p:spTgt spid="4"/>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A06916-4BCA-842E-87FC-AF3DFE57E99D}"/>
              </a:ext>
            </a:extLst>
          </p:cNvPr>
          <p:cNvSpPr>
            <a:spLocks noGrp="1"/>
          </p:cNvSpPr>
          <p:nvPr>
            <p:ph type="title"/>
          </p:nvPr>
        </p:nvSpPr>
        <p:spPr>
          <a:xfrm>
            <a:off x="1587710" y="455363"/>
            <a:ext cx="9486690" cy="931788"/>
          </a:xfrm>
        </p:spPr>
        <p:txBody>
          <a:bodyPr/>
          <a:lstStyle/>
          <a:p>
            <a:r>
              <a:rPr lang="en-US"/>
              <a:t>Costs of Successful Alliances</a:t>
            </a:r>
          </a:p>
        </p:txBody>
      </p:sp>
      <p:sp>
        <p:nvSpPr>
          <p:cNvPr id="3" name="Content Placeholder 2">
            <a:extLst>
              <a:ext uri="{FF2B5EF4-FFF2-40B4-BE49-F238E27FC236}">
                <a16:creationId xmlns:a16="http://schemas.microsoft.com/office/drawing/2014/main" id="{75F2FE3A-6ADD-842A-4A85-95731FD7F87E}"/>
              </a:ext>
            </a:extLst>
          </p:cNvPr>
          <p:cNvSpPr>
            <a:spLocks noGrp="1"/>
          </p:cNvSpPr>
          <p:nvPr>
            <p:ph idx="1"/>
          </p:nvPr>
        </p:nvSpPr>
        <p:spPr>
          <a:xfrm>
            <a:off x="1522607" y="1741130"/>
            <a:ext cx="10071630" cy="4936713"/>
          </a:xfrm>
        </p:spPr>
        <p:txBody>
          <a:bodyPr>
            <a:normAutofit/>
          </a:bodyPr>
          <a:lstStyle/>
          <a:p>
            <a:pPr>
              <a:spcAft>
                <a:spcPts val="1800"/>
              </a:spcAft>
            </a:pPr>
            <a:r>
              <a:rPr lang="en-US" sz="2400"/>
              <a:t>Largely non-disclosed unless companies partnered through an acquisition: CVS buying Target’s in-store pharmacies for $1.9 Billion.</a:t>
            </a:r>
          </a:p>
          <a:p>
            <a:pPr>
              <a:spcAft>
                <a:spcPts val="1800"/>
              </a:spcAft>
            </a:pPr>
            <a:r>
              <a:rPr lang="en-US" sz="2400"/>
              <a:t>Cereal Partners Worldwide – Both GM and Nestle provided the JV with their branding, marketing, and technology at no cost. Any equipment, distribution systems, or product was invoiced at cost basis.</a:t>
            </a:r>
          </a:p>
          <a:p>
            <a:pPr>
              <a:spcAft>
                <a:spcPts val="1800"/>
              </a:spcAft>
            </a:pPr>
            <a:r>
              <a:rPr lang="en-US" sz="2400"/>
              <a:t>Starbuck’s on the other-hand uses a licensing fee model costing partners an unknown fee, with $4.5 billion generated from 18,258 locations in fiscal year 2023. (~$246,000 per location)</a:t>
            </a:r>
          </a:p>
        </p:txBody>
      </p:sp>
    </p:spTree>
    <p:extLst>
      <p:ext uri="{BB962C8B-B14F-4D97-AF65-F5344CB8AC3E}">
        <p14:creationId xmlns:p14="http://schemas.microsoft.com/office/powerpoint/2010/main" val="41326961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C868C70C-E5C4-CD47-888C-FCB3373B6D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15A8DDA3-B4FC-D445-AA06-C92ABAE24B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88543" y="5476671"/>
            <a:ext cx="2770698" cy="138132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0" name="Rectangle 19">
            <a:extLst>
              <a:ext uri="{FF2B5EF4-FFF2-40B4-BE49-F238E27FC236}">
                <a16:creationId xmlns:a16="http://schemas.microsoft.com/office/drawing/2014/main" id="{9FD0692D-A304-5E4A-BCD9-C00690321F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88542" y="4101177"/>
            <a:ext cx="1373567" cy="2756824"/>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a:extLst>
              <a:ext uri="{FF2B5EF4-FFF2-40B4-BE49-F238E27FC236}">
                <a16:creationId xmlns:a16="http://schemas.microsoft.com/office/drawing/2014/main" id="{DCF9C5E6-6E23-E285-884C-D504C2E9E2AC}"/>
              </a:ext>
            </a:extLst>
          </p:cNvPr>
          <p:cNvSpPr>
            <a:spLocks noGrp="1"/>
          </p:cNvSpPr>
          <p:nvPr>
            <p:ph type="title"/>
          </p:nvPr>
        </p:nvSpPr>
        <p:spPr>
          <a:xfrm>
            <a:off x="1722031" y="5586655"/>
            <a:ext cx="2242425" cy="1381329"/>
          </a:xfrm>
        </p:spPr>
        <p:txBody>
          <a:bodyPr>
            <a:normAutofit/>
          </a:bodyPr>
          <a:lstStyle/>
          <a:p>
            <a:pPr>
              <a:lnSpc>
                <a:spcPct val="90000"/>
              </a:lnSpc>
            </a:pPr>
            <a:r>
              <a:rPr lang="en-US" sz="4000">
                <a:ea typeface="+mj-lt"/>
                <a:cs typeface="+mj-lt"/>
              </a:rPr>
              <a:t>Daniel’s Opinion</a:t>
            </a:r>
          </a:p>
        </p:txBody>
      </p:sp>
      <p:sp>
        <p:nvSpPr>
          <p:cNvPr id="6" name="Title 1">
            <a:extLst>
              <a:ext uri="{FF2B5EF4-FFF2-40B4-BE49-F238E27FC236}">
                <a16:creationId xmlns:a16="http://schemas.microsoft.com/office/drawing/2014/main" id="{CA5DD755-EAAE-D4EC-AADA-5F2E506EA260}"/>
              </a:ext>
            </a:extLst>
          </p:cNvPr>
          <p:cNvSpPr txBox="1">
            <a:spLocks/>
          </p:cNvSpPr>
          <p:nvPr/>
        </p:nvSpPr>
        <p:spPr>
          <a:xfrm>
            <a:off x="1388542" y="455362"/>
            <a:ext cx="3183457" cy="3392972"/>
          </a:xfrm>
          <a:prstGeom prst="rect">
            <a:avLst/>
          </a:prstGeom>
        </p:spPr>
        <p:txBody>
          <a:bodyPr vert="horz" lIns="91440" tIns="45720" rIns="91440" bIns="45720" rtlCol="0" anchor="t">
            <a:normAutofit/>
          </a:bodyPr>
          <a:lstStyle>
            <a:lvl1pPr algn="l" defTabSz="914400" rtl="0" eaLnBrk="1" latinLnBrk="0" hangingPunct="1">
              <a:lnSpc>
                <a:spcPct val="100000"/>
              </a:lnSpc>
              <a:spcBef>
                <a:spcPct val="0"/>
              </a:spcBef>
              <a:buNone/>
              <a:defRPr sz="4400" b="1" kern="1200">
                <a:solidFill>
                  <a:schemeClr val="tx1"/>
                </a:solidFill>
                <a:latin typeface="+mj-lt"/>
                <a:ea typeface="+mj-ea"/>
                <a:cs typeface="+mj-cs"/>
              </a:defRPr>
            </a:lvl1pPr>
          </a:lstStyle>
          <a:p>
            <a:pPr>
              <a:lnSpc>
                <a:spcPct val="90000"/>
              </a:lnSpc>
            </a:pPr>
            <a:r>
              <a:rPr lang="en-US" sz="4000" b="0">
                <a:ea typeface="+mj-lt"/>
                <a:cs typeface="+mj-lt"/>
              </a:rPr>
              <a:t>Unlocking Growth through Strategic Alliances</a:t>
            </a:r>
            <a:endParaRPr lang="en-US" sz="4000">
              <a:ea typeface="+mj-lt"/>
              <a:cs typeface="+mj-lt"/>
            </a:endParaRPr>
          </a:p>
        </p:txBody>
      </p:sp>
      <p:sp>
        <p:nvSpPr>
          <p:cNvPr id="7" name="Content Placeholder 3">
            <a:extLst>
              <a:ext uri="{FF2B5EF4-FFF2-40B4-BE49-F238E27FC236}">
                <a16:creationId xmlns:a16="http://schemas.microsoft.com/office/drawing/2014/main" id="{A24E37CE-F0E0-0FB7-B967-2A701E253370}"/>
              </a:ext>
            </a:extLst>
          </p:cNvPr>
          <p:cNvSpPr>
            <a:spLocks noGrp="1"/>
          </p:cNvSpPr>
          <p:nvPr>
            <p:ph idx="1"/>
          </p:nvPr>
        </p:nvSpPr>
        <p:spPr>
          <a:xfrm>
            <a:off x="5033867" y="1687267"/>
            <a:ext cx="6280458" cy="4322134"/>
          </a:xfrm>
        </p:spPr>
        <p:txBody>
          <a:bodyPr vert="horz" lIns="91440" tIns="45720" rIns="91440" bIns="45720" rtlCol="0" anchor="t">
            <a:normAutofit fontScale="92500" lnSpcReduction="20000"/>
          </a:bodyPr>
          <a:lstStyle/>
          <a:p>
            <a:pPr>
              <a:lnSpc>
                <a:spcPct val="100000"/>
              </a:lnSpc>
              <a:spcAft>
                <a:spcPts val="1200"/>
              </a:spcAft>
            </a:pPr>
            <a:r>
              <a:rPr lang="en-US" sz="2800"/>
              <a:t>In today's dynamic consumer landscape, strategic alliances are essential for staying competitive and meeting evolving customer needs.</a:t>
            </a:r>
            <a:endParaRPr lang="en-US" sz="2800">
              <a:ea typeface="+mn-lt"/>
              <a:cs typeface="+mn-lt"/>
            </a:endParaRPr>
          </a:p>
          <a:p>
            <a:pPr>
              <a:lnSpc>
                <a:spcPct val="100000"/>
              </a:lnSpc>
              <a:spcAft>
                <a:spcPts val="1200"/>
              </a:spcAft>
            </a:pPr>
            <a:r>
              <a:rPr lang="en-US" sz="2800">
                <a:ea typeface="+mn-lt"/>
                <a:cs typeface="+mn-lt"/>
              </a:rPr>
              <a:t>Strategic alliances enable quick responses to market shifts or threats by adjusting partnerships and reallocating resources.</a:t>
            </a:r>
          </a:p>
          <a:p>
            <a:pPr>
              <a:lnSpc>
                <a:spcPct val="100000"/>
              </a:lnSpc>
            </a:pPr>
            <a:r>
              <a:rPr lang="en-US" sz="2800">
                <a:ea typeface="+mn-lt"/>
                <a:cs typeface="+mn-lt"/>
              </a:rPr>
              <a:t>Collaborating with reputable partners strengthens brand image and credibility, enhancing customer trust.</a:t>
            </a:r>
          </a:p>
          <a:p>
            <a:pPr>
              <a:lnSpc>
                <a:spcPct val="100000"/>
              </a:lnSpc>
            </a:pPr>
            <a:endParaRPr lang="en-US" sz="1200">
              <a:solidFill>
                <a:srgbClr val="0D0D0D"/>
              </a:solidFill>
            </a:endParaRPr>
          </a:p>
          <a:p>
            <a:pPr>
              <a:lnSpc>
                <a:spcPct val="100000"/>
              </a:lnSpc>
            </a:pPr>
            <a:endParaRPr lang="en-US" sz="1200">
              <a:solidFill>
                <a:srgbClr val="0D0D0D"/>
              </a:solidFill>
            </a:endParaRPr>
          </a:p>
        </p:txBody>
      </p:sp>
    </p:spTree>
    <p:extLst>
      <p:ext uri="{BB962C8B-B14F-4D97-AF65-F5344CB8AC3E}">
        <p14:creationId xmlns:p14="http://schemas.microsoft.com/office/powerpoint/2010/main" val="359360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C868C70C-E5C4-CD47-888C-FCB3373B6D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15A8DDA3-B4FC-D445-AA06-C92ABAE24B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88543" y="5476671"/>
            <a:ext cx="2770698" cy="138132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0" name="Rectangle 19">
            <a:extLst>
              <a:ext uri="{FF2B5EF4-FFF2-40B4-BE49-F238E27FC236}">
                <a16:creationId xmlns:a16="http://schemas.microsoft.com/office/drawing/2014/main" id="{9FD0692D-A304-5E4A-BCD9-C00690321F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88542" y="4101177"/>
            <a:ext cx="1373567" cy="2756824"/>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a:extLst>
              <a:ext uri="{FF2B5EF4-FFF2-40B4-BE49-F238E27FC236}">
                <a16:creationId xmlns:a16="http://schemas.microsoft.com/office/drawing/2014/main" id="{DCF9C5E6-6E23-E285-884C-D504C2E9E2AC}"/>
              </a:ext>
            </a:extLst>
          </p:cNvPr>
          <p:cNvSpPr>
            <a:spLocks noGrp="1"/>
          </p:cNvSpPr>
          <p:nvPr>
            <p:ph type="title"/>
          </p:nvPr>
        </p:nvSpPr>
        <p:spPr>
          <a:xfrm>
            <a:off x="1722031" y="5586655"/>
            <a:ext cx="2242425" cy="1381329"/>
          </a:xfrm>
        </p:spPr>
        <p:txBody>
          <a:bodyPr>
            <a:normAutofit/>
          </a:bodyPr>
          <a:lstStyle/>
          <a:p>
            <a:pPr>
              <a:lnSpc>
                <a:spcPct val="90000"/>
              </a:lnSpc>
            </a:pPr>
            <a:r>
              <a:rPr lang="en-US" sz="4000">
                <a:ea typeface="+mj-lt"/>
                <a:cs typeface="+mj-lt"/>
              </a:rPr>
              <a:t>Simon’s Opinion</a:t>
            </a:r>
          </a:p>
        </p:txBody>
      </p:sp>
      <p:sp>
        <p:nvSpPr>
          <p:cNvPr id="4" name="Content Placeholder 3">
            <a:extLst>
              <a:ext uri="{FF2B5EF4-FFF2-40B4-BE49-F238E27FC236}">
                <a16:creationId xmlns:a16="http://schemas.microsoft.com/office/drawing/2014/main" id="{B457C503-C901-F157-076D-AFF135948A0B}"/>
              </a:ext>
            </a:extLst>
          </p:cNvPr>
          <p:cNvSpPr>
            <a:spLocks noGrp="1"/>
          </p:cNvSpPr>
          <p:nvPr>
            <p:ph idx="1"/>
          </p:nvPr>
        </p:nvSpPr>
        <p:spPr>
          <a:xfrm>
            <a:off x="5033867" y="1474237"/>
            <a:ext cx="6280458" cy="4628712"/>
          </a:xfrm>
        </p:spPr>
        <p:txBody>
          <a:bodyPr>
            <a:normAutofit fontScale="92500" lnSpcReduction="10000"/>
          </a:bodyPr>
          <a:lstStyle/>
          <a:p>
            <a:pPr>
              <a:lnSpc>
                <a:spcPct val="100000"/>
              </a:lnSpc>
              <a:spcAft>
                <a:spcPts val="1200"/>
              </a:spcAft>
            </a:pPr>
            <a:r>
              <a:rPr lang="en-US" sz="2800"/>
              <a:t>Strategic alliances offer unparalleled advantages for businesses seeking growth and expansion</a:t>
            </a:r>
            <a:r>
              <a:rPr lang="en-US" sz="2800">
                <a:latin typeface="Neue Haas Grotesk Text Pro"/>
              </a:rPr>
              <a:t> that outweigh the costs.</a:t>
            </a:r>
          </a:p>
          <a:p>
            <a:pPr>
              <a:lnSpc>
                <a:spcPct val="100000"/>
              </a:lnSpc>
              <a:spcAft>
                <a:spcPts val="1200"/>
              </a:spcAft>
            </a:pPr>
            <a:r>
              <a:rPr lang="en-US" sz="2800"/>
              <a:t>It allows them to expand beyond their current scale and scope to even enter new markets.</a:t>
            </a:r>
          </a:p>
          <a:p>
            <a:pPr lvl="0">
              <a:lnSpc>
                <a:spcPct val="100000"/>
              </a:lnSpc>
            </a:pPr>
            <a:r>
              <a:rPr lang="en-US" sz="2800"/>
              <a:t>I think that a major factor in the success is the strategy phase- picking a clear goal and an ally that can make it happen.</a:t>
            </a:r>
          </a:p>
          <a:p>
            <a:pPr lvl="0">
              <a:lnSpc>
                <a:spcPct val="100000"/>
              </a:lnSpc>
            </a:pPr>
            <a:endParaRPr lang="en-US"/>
          </a:p>
        </p:txBody>
      </p:sp>
      <p:sp>
        <p:nvSpPr>
          <p:cNvPr id="5" name="Title 1">
            <a:extLst>
              <a:ext uri="{FF2B5EF4-FFF2-40B4-BE49-F238E27FC236}">
                <a16:creationId xmlns:a16="http://schemas.microsoft.com/office/drawing/2014/main" id="{F020A09E-D29B-71B7-D8AA-3FAD7B26A8A7}"/>
              </a:ext>
            </a:extLst>
          </p:cNvPr>
          <p:cNvSpPr txBox="1">
            <a:spLocks/>
          </p:cNvSpPr>
          <p:nvPr/>
        </p:nvSpPr>
        <p:spPr>
          <a:xfrm>
            <a:off x="1388542" y="455362"/>
            <a:ext cx="2770699" cy="3392972"/>
          </a:xfrm>
          <a:prstGeom prst="rect">
            <a:avLst/>
          </a:prstGeom>
        </p:spPr>
        <p:txBody>
          <a:bodyPr vert="horz" lIns="91440" tIns="45720" rIns="91440" bIns="45720" rtlCol="0" anchor="t">
            <a:normAutofit/>
          </a:bodyPr>
          <a:lstStyle>
            <a:lvl1pPr algn="l" defTabSz="914400" rtl="0" eaLnBrk="1" latinLnBrk="0" hangingPunct="1">
              <a:lnSpc>
                <a:spcPct val="100000"/>
              </a:lnSpc>
              <a:spcBef>
                <a:spcPct val="0"/>
              </a:spcBef>
              <a:buNone/>
              <a:defRPr sz="4400" b="1" kern="1200">
                <a:solidFill>
                  <a:schemeClr val="tx1"/>
                </a:solidFill>
                <a:latin typeface="+mj-lt"/>
                <a:ea typeface="+mj-ea"/>
                <a:cs typeface="+mj-cs"/>
              </a:defRPr>
            </a:lvl1pPr>
          </a:lstStyle>
          <a:p>
            <a:pPr>
              <a:lnSpc>
                <a:spcPct val="90000"/>
              </a:lnSpc>
            </a:pPr>
            <a:r>
              <a:rPr lang="en-US" sz="4000" b="0">
                <a:ea typeface="+mj-lt"/>
                <a:cs typeface="+mj-lt"/>
              </a:rPr>
              <a:t>Unlocking Growth through Strategic Alliances</a:t>
            </a:r>
            <a:endParaRPr lang="en-US" sz="4000">
              <a:ea typeface="+mj-lt"/>
              <a:cs typeface="+mj-lt"/>
            </a:endParaRPr>
          </a:p>
        </p:txBody>
      </p:sp>
    </p:spTree>
    <p:extLst>
      <p:ext uri="{BB962C8B-B14F-4D97-AF65-F5344CB8AC3E}">
        <p14:creationId xmlns:p14="http://schemas.microsoft.com/office/powerpoint/2010/main" val="570075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C868C70C-E5C4-CD47-888C-FCB3373B6D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15A8DDA3-B4FC-D445-AA06-C92ABAE24B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88543" y="5476671"/>
            <a:ext cx="2770698" cy="138132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0" name="Rectangle 19">
            <a:extLst>
              <a:ext uri="{FF2B5EF4-FFF2-40B4-BE49-F238E27FC236}">
                <a16:creationId xmlns:a16="http://schemas.microsoft.com/office/drawing/2014/main" id="{9FD0692D-A304-5E4A-BCD9-C00690321F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88542" y="4101177"/>
            <a:ext cx="1373567" cy="2756824"/>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a:extLst>
              <a:ext uri="{FF2B5EF4-FFF2-40B4-BE49-F238E27FC236}">
                <a16:creationId xmlns:a16="http://schemas.microsoft.com/office/drawing/2014/main" id="{DCF9C5E6-6E23-E285-884C-D504C2E9E2AC}"/>
              </a:ext>
            </a:extLst>
          </p:cNvPr>
          <p:cNvSpPr>
            <a:spLocks noGrp="1"/>
          </p:cNvSpPr>
          <p:nvPr>
            <p:ph type="title"/>
          </p:nvPr>
        </p:nvSpPr>
        <p:spPr>
          <a:xfrm>
            <a:off x="1722031" y="5586655"/>
            <a:ext cx="2242425" cy="1381329"/>
          </a:xfrm>
        </p:spPr>
        <p:txBody>
          <a:bodyPr>
            <a:normAutofit/>
          </a:bodyPr>
          <a:lstStyle/>
          <a:p>
            <a:pPr>
              <a:lnSpc>
                <a:spcPct val="90000"/>
              </a:lnSpc>
            </a:pPr>
            <a:r>
              <a:rPr lang="en-US" sz="4000">
                <a:ea typeface="+mj-lt"/>
                <a:cs typeface="+mj-lt"/>
              </a:rPr>
              <a:t>Isaiah’s Opinion</a:t>
            </a:r>
          </a:p>
        </p:txBody>
      </p:sp>
      <p:sp>
        <p:nvSpPr>
          <p:cNvPr id="6" name="Title 1">
            <a:extLst>
              <a:ext uri="{FF2B5EF4-FFF2-40B4-BE49-F238E27FC236}">
                <a16:creationId xmlns:a16="http://schemas.microsoft.com/office/drawing/2014/main" id="{8B30937E-E6F9-E3C7-A861-AF9CA0EAE0F0}"/>
              </a:ext>
            </a:extLst>
          </p:cNvPr>
          <p:cNvSpPr txBox="1">
            <a:spLocks/>
          </p:cNvSpPr>
          <p:nvPr/>
        </p:nvSpPr>
        <p:spPr>
          <a:xfrm>
            <a:off x="1388542" y="455362"/>
            <a:ext cx="3183457" cy="3392972"/>
          </a:xfrm>
          <a:prstGeom prst="rect">
            <a:avLst/>
          </a:prstGeom>
        </p:spPr>
        <p:txBody>
          <a:bodyPr vert="horz" lIns="91440" tIns="45720" rIns="91440" bIns="45720" rtlCol="0" anchor="t">
            <a:normAutofit/>
          </a:bodyPr>
          <a:lstStyle>
            <a:lvl1pPr algn="l" defTabSz="914400" rtl="0" eaLnBrk="1" latinLnBrk="0" hangingPunct="1">
              <a:lnSpc>
                <a:spcPct val="100000"/>
              </a:lnSpc>
              <a:spcBef>
                <a:spcPct val="0"/>
              </a:spcBef>
              <a:buNone/>
              <a:defRPr sz="4400" b="1" kern="1200">
                <a:solidFill>
                  <a:schemeClr val="tx1"/>
                </a:solidFill>
                <a:latin typeface="+mj-lt"/>
                <a:ea typeface="+mj-ea"/>
                <a:cs typeface="+mj-cs"/>
              </a:defRPr>
            </a:lvl1pPr>
          </a:lstStyle>
          <a:p>
            <a:pPr>
              <a:lnSpc>
                <a:spcPct val="90000"/>
              </a:lnSpc>
            </a:pPr>
            <a:r>
              <a:rPr lang="en-US" sz="4000" b="0">
                <a:ea typeface="+mj-lt"/>
                <a:cs typeface="+mj-lt"/>
              </a:rPr>
              <a:t>Unlocking Growth through Strategic Alliances</a:t>
            </a:r>
            <a:endParaRPr lang="en-US" sz="4000">
              <a:ea typeface="+mj-lt"/>
              <a:cs typeface="+mj-lt"/>
            </a:endParaRPr>
          </a:p>
        </p:txBody>
      </p:sp>
      <p:sp>
        <p:nvSpPr>
          <p:cNvPr id="9" name="Content Placeholder 3">
            <a:extLst>
              <a:ext uri="{FF2B5EF4-FFF2-40B4-BE49-F238E27FC236}">
                <a16:creationId xmlns:a16="http://schemas.microsoft.com/office/drawing/2014/main" id="{19C37AFA-51E8-A67C-A3F3-9D33FBFCBF74}"/>
              </a:ext>
            </a:extLst>
          </p:cNvPr>
          <p:cNvSpPr txBox="1">
            <a:spLocks/>
          </p:cNvSpPr>
          <p:nvPr/>
        </p:nvSpPr>
        <p:spPr>
          <a:xfrm>
            <a:off x="5038642" y="1689221"/>
            <a:ext cx="6366173" cy="3909874"/>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1200"/>
              </a:spcBef>
              <a:buClr>
                <a:schemeClr val="accent1"/>
              </a:buClr>
              <a:buFont typeface="Arial" panose="020B0604020202020204" pitchFamily="34" charset="0"/>
              <a:buChar char="•"/>
              <a:defRPr sz="2200" kern="1200">
                <a:solidFill>
                  <a:schemeClr val="tx1"/>
                </a:solidFill>
                <a:latin typeface="+mn-lt"/>
                <a:ea typeface="+mn-ea"/>
                <a:cs typeface="+mn-cs"/>
              </a:defRPr>
            </a:lvl1pPr>
            <a:lvl2pPr marL="457200" indent="-228600" algn="l" defTabSz="914400" rtl="0" eaLnBrk="1" latinLnBrk="0" hangingPunct="1">
              <a:lnSpc>
                <a:spcPct val="110000"/>
              </a:lnSpc>
              <a:spcBef>
                <a:spcPts val="600"/>
              </a:spcBef>
              <a:buClr>
                <a:schemeClr val="accent1"/>
              </a:buClr>
              <a:buFont typeface="Arial" panose="020B0604020202020204" pitchFamily="34" charset="0"/>
              <a:buChar char="•"/>
              <a:defRPr sz="1900" kern="1200">
                <a:solidFill>
                  <a:schemeClr val="tx1"/>
                </a:solidFill>
                <a:latin typeface="+mn-lt"/>
                <a:ea typeface="+mn-ea"/>
                <a:cs typeface="+mn-cs"/>
              </a:defRPr>
            </a:lvl2pPr>
            <a:lvl3pPr marL="685800" indent="-228600" algn="l" defTabSz="914400" rtl="0" eaLnBrk="1" latinLnBrk="0" hangingPunct="1">
              <a:lnSpc>
                <a:spcPct val="110000"/>
              </a:lnSpc>
              <a:spcBef>
                <a:spcPts val="600"/>
              </a:spcBef>
              <a:buClr>
                <a:schemeClr val="accent1"/>
              </a:buClr>
              <a:buFont typeface="Arial" panose="020B0604020202020204" pitchFamily="34" charset="0"/>
              <a:buChar char="•"/>
              <a:defRPr sz="1700" kern="1200">
                <a:solidFill>
                  <a:schemeClr val="tx1"/>
                </a:solidFill>
                <a:latin typeface="+mn-lt"/>
                <a:ea typeface="+mn-ea"/>
                <a:cs typeface="+mn-cs"/>
              </a:defRPr>
            </a:lvl3pPr>
            <a:lvl4pPr marL="914400" indent="-228600" algn="l" defTabSz="914400" rtl="0" eaLnBrk="1" latinLnBrk="0" hangingPunct="1">
              <a:lnSpc>
                <a:spcPct val="110000"/>
              </a:lnSpc>
              <a:spcBef>
                <a:spcPts val="600"/>
              </a:spcBef>
              <a:buClr>
                <a:schemeClr val="accent1"/>
              </a:buClr>
              <a:buFont typeface="Arial" panose="020B0604020202020204" pitchFamily="34" charset="0"/>
              <a:buChar char="•"/>
              <a:defRPr sz="1500" kern="1200">
                <a:solidFill>
                  <a:schemeClr val="tx1"/>
                </a:solidFill>
                <a:latin typeface="+mn-lt"/>
                <a:ea typeface="+mn-ea"/>
                <a:cs typeface="+mn-cs"/>
              </a:defRPr>
            </a:lvl4pPr>
            <a:lvl5pPr marL="1143000" indent="-228600" algn="l" defTabSz="914400" rtl="0" eaLnBrk="1" latinLnBrk="0" hangingPunct="1">
              <a:lnSpc>
                <a:spcPct val="110000"/>
              </a:lnSpc>
              <a:spcBef>
                <a:spcPts val="600"/>
              </a:spcBef>
              <a:buClr>
                <a:schemeClr val="accent1"/>
              </a:buClr>
              <a:buFont typeface="Arial" panose="020B0604020202020204" pitchFamily="34" charset="0"/>
              <a:buChar char="•"/>
              <a:defRPr sz="15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Aft>
                <a:spcPts val="1200"/>
              </a:spcAft>
            </a:pPr>
            <a:r>
              <a:rPr lang="en-US" sz="2600"/>
              <a:t>Alliances who work together to go beyond their own capabilities can unlock new markets and customers.</a:t>
            </a:r>
          </a:p>
          <a:p>
            <a:pPr>
              <a:lnSpc>
                <a:spcPct val="100000"/>
              </a:lnSpc>
              <a:spcAft>
                <a:spcPts val="1200"/>
              </a:spcAft>
            </a:pPr>
            <a:r>
              <a:rPr lang="en-US" sz="2600"/>
              <a:t>Alliances perform well with complementary goods and services.</a:t>
            </a:r>
          </a:p>
          <a:p>
            <a:pPr>
              <a:lnSpc>
                <a:spcPct val="100000"/>
              </a:lnSpc>
              <a:spcAft>
                <a:spcPts val="1200"/>
              </a:spcAft>
            </a:pPr>
            <a:r>
              <a:rPr lang="en-US" sz="2600"/>
              <a:t>Respecting and communicating relevant plans with the ally is crucial.</a:t>
            </a:r>
          </a:p>
          <a:p>
            <a:pPr>
              <a:lnSpc>
                <a:spcPct val="100000"/>
              </a:lnSpc>
            </a:pPr>
            <a:endParaRPr lang="en-US"/>
          </a:p>
        </p:txBody>
      </p:sp>
    </p:spTree>
    <p:extLst>
      <p:ext uri="{BB962C8B-B14F-4D97-AF65-F5344CB8AC3E}">
        <p14:creationId xmlns:p14="http://schemas.microsoft.com/office/powerpoint/2010/main" val="2641908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2D03A0B2-4A2F-D846-A5E6-FB7CB9A031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375492"/>
            <a:ext cx="2770698" cy="5482505"/>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38" name="Rectangle 37">
            <a:extLst>
              <a:ext uri="{FF2B5EF4-FFF2-40B4-BE49-F238E27FC236}">
                <a16:creationId xmlns:a16="http://schemas.microsoft.com/office/drawing/2014/main" id="{7F573F1D-73A7-FB41-BCAD-FC9AA7DEF4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1373567"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useBgFill="1">
        <p:nvSpPr>
          <p:cNvPr id="39" name="Rectangle 38">
            <a:extLst>
              <a:ext uri="{FF2B5EF4-FFF2-40B4-BE49-F238E27FC236}">
                <a16:creationId xmlns:a16="http://schemas.microsoft.com/office/drawing/2014/main" id="{A88F843D-1C1B-C740-AC27-E3238D0F5F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a:extLst>
              <a:ext uri="{FF2B5EF4-FFF2-40B4-BE49-F238E27FC236}">
                <a16:creationId xmlns:a16="http://schemas.microsoft.com/office/drawing/2014/main" id="{44037D61-FFBD-0342-90C5-D1AD7C899B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102095"/>
            <a:ext cx="12188949" cy="2190751"/>
          </a:xfrm>
          <a:prstGeom prst="rect">
            <a:avLst/>
          </a:prstGeom>
          <a:solidFill>
            <a:schemeClr val="bg1">
              <a:alpha val="85000"/>
            </a:schemeClr>
          </a:solidFill>
          <a:ln w="12700">
            <a:miter lim="400000"/>
          </a:ln>
        </p:spPr>
        <p:txBody>
          <a:bodyPr lIns="50800" tIns="50800" rIns="50800" bIns="50800" anchor="ctr"/>
          <a:lstStyle/>
          <a:p>
            <a:pPr algn="ctr" defTabSz="457200"/>
            <a:endParaRPr sz="2600" cap="all">
              <a:solidFill>
                <a:srgbClr val="FFFFFF"/>
              </a:solidFill>
              <a:sym typeface="Avenir Next"/>
            </a:endParaRPr>
          </a:p>
        </p:txBody>
      </p:sp>
      <p:sp>
        <p:nvSpPr>
          <p:cNvPr id="2" name="Title 1">
            <a:extLst>
              <a:ext uri="{FF2B5EF4-FFF2-40B4-BE49-F238E27FC236}">
                <a16:creationId xmlns:a16="http://schemas.microsoft.com/office/drawing/2014/main" id="{32E86FE1-35EC-DC92-CFD0-269E87FEF06A}"/>
              </a:ext>
            </a:extLst>
          </p:cNvPr>
          <p:cNvSpPr>
            <a:spLocks noGrp="1"/>
          </p:cNvSpPr>
          <p:nvPr>
            <p:ph type="title"/>
          </p:nvPr>
        </p:nvSpPr>
        <p:spPr>
          <a:xfrm>
            <a:off x="566928" y="4309024"/>
            <a:ext cx="9626949" cy="1134452"/>
          </a:xfrm>
        </p:spPr>
        <p:txBody>
          <a:bodyPr vert="horz" lIns="91440" tIns="45720" rIns="91440" bIns="45720" rtlCol="0" anchor="ctr">
            <a:normAutofit/>
          </a:bodyPr>
          <a:lstStyle/>
          <a:p>
            <a:r>
              <a:rPr lang="en-US" sz="6000"/>
              <a:t>Questions?</a:t>
            </a:r>
          </a:p>
        </p:txBody>
      </p:sp>
      <p:sp>
        <p:nvSpPr>
          <p:cNvPr id="42" name="Rectangle 41">
            <a:extLst>
              <a:ext uri="{FF2B5EF4-FFF2-40B4-BE49-F238E27FC236}">
                <a16:creationId xmlns:a16="http://schemas.microsoft.com/office/drawing/2014/main" id="{D5B0F748-7FA7-4DDF-89A3-7F1D8EE1F7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58144" y="-1"/>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1903E872-C07A-4030-B584-D321D40CAB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626850" y="1"/>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00" name="Picture 4" descr="What is a good question? | Dragonfly Training">
            <a:extLst>
              <a:ext uri="{FF2B5EF4-FFF2-40B4-BE49-F238E27FC236}">
                <a16:creationId xmlns:a16="http://schemas.microsoft.com/office/drawing/2014/main" id="{386C5C5A-82CD-32E4-1AD2-9CEFB5B4106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08028" y="1058377"/>
            <a:ext cx="5234469" cy="5234469"/>
          </a:xfrm>
          <a:prstGeom prst="rect">
            <a:avLst/>
          </a:prstGeom>
          <a:noFill/>
          <a:scene3d>
            <a:camera prst="perspectiveRight"/>
            <a:lightRig rig="threePt" dir="t"/>
          </a:scene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8447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DE3082-7B16-63DE-1754-DD20A3D65A78}"/>
              </a:ext>
            </a:extLst>
          </p:cNvPr>
          <p:cNvSpPr>
            <a:spLocks noGrp="1"/>
          </p:cNvSpPr>
          <p:nvPr>
            <p:ph type="title"/>
          </p:nvPr>
        </p:nvSpPr>
        <p:spPr>
          <a:xfrm>
            <a:off x="1587710" y="113240"/>
            <a:ext cx="9486690" cy="1217928"/>
          </a:xfrm>
        </p:spPr>
        <p:txBody>
          <a:bodyPr/>
          <a:lstStyle/>
          <a:p>
            <a:r>
              <a:rPr lang="en-US"/>
              <a:t>References</a:t>
            </a:r>
          </a:p>
        </p:txBody>
      </p:sp>
      <p:sp>
        <p:nvSpPr>
          <p:cNvPr id="3" name="Content Placeholder 2">
            <a:extLst>
              <a:ext uri="{FF2B5EF4-FFF2-40B4-BE49-F238E27FC236}">
                <a16:creationId xmlns:a16="http://schemas.microsoft.com/office/drawing/2014/main" id="{8E17F22A-35EE-7AB5-7E84-280843BE9906}"/>
              </a:ext>
            </a:extLst>
          </p:cNvPr>
          <p:cNvSpPr>
            <a:spLocks noGrp="1"/>
          </p:cNvSpPr>
          <p:nvPr>
            <p:ph idx="1"/>
          </p:nvPr>
        </p:nvSpPr>
        <p:spPr>
          <a:xfrm>
            <a:off x="1587710" y="1197120"/>
            <a:ext cx="9486690" cy="5340529"/>
          </a:xfrm>
        </p:spPr>
        <p:txBody>
          <a:bodyPr vert="horz" lIns="91440" tIns="45720" rIns="91440" bIns="45720" rtlCol="0" anchor="t">
            <a:normAutofit fontScale="92500"/>
          </a:bodyPr>
          <a:lstStyle/>
          <a:p>
            <a:r>
              <a:rPr lang="en-US" sz="1400">
                <a:ea typeface="+mn-lt"/>
                <a:cs typeface="+mn-lt"/>
                <a:hlinkClick r:id="rId2">
                  <a:extLst>
                    <a:ext uri="{A12FA001-AC4F-418D-AE19-62706E023703}">
                      <ahyp:hlinkClr xmlns:ahyp="http://schemas.microsoft.com/office/drawing/2018/hyperlinkcolor" val="tx"/>
                    </a:ext>
                  </a:extLst>
                </a:hlinkClick>
              </a:rPr>
              <a:t>www.allbound.com/wp-content/uploads/2018/12/ebook-7_Successful_Strategic_Alliances-7_Updated.pdf</a:t>
            </a:r>
            <a:r>
              <a:rPr lang="en-US" sz="1400">
                <a:ea typeface="+mn-lt"/>
                <a:cs typeface="+mn-lt"/>
              </a:rPr>
              <a:t>.</a:t>
            </a:r>
          </a:p>
          <a:p>
            <a:r>
              <a:rPr lang="en-US" sz="1400">
                <a:ea typeface="+mn-lt"/>
                <a:cs typeface="+mn-lt"/>
                <a:hlinkClick r:id="rId3">
                  <a:extLst>
                    <a:ext uri="{A12FA001-AC4F-418D-AE19-62706E023703}">
                      <ahyp:hlinkClr xmlns:ahyp="http://schemas.microsoft.com/office/drawing/2018/hyperlinkcolor" val="tx"/>
                    </a:ext>
                  </a:extLst>
                </a:hlinkClick>
              </a:rPr>
              <a:t>www.strategic-alliances.org/alliance-life-cycle</a:t>
            </a:r>
            <a:r>
              <a:rPr lang="en-US" sz="1400">
                <a:ea typeface="+mn-lt"/>
                <a:cs typeface="+mn-lt"/>
              </a:rPr>
              <a:t>. </a:t>
            </a:r>
            <a:endParaRPr lang="en-US" sz="1400"/>
          </a:p>
          <a:p>
            <a:r>
              <a:rPr lang="en-US" sz="1400">
                <a:ea typeface="+mn-lt"/>
                <a:cs typeface="+mn-lt"/>
              </a:rPr>
              <a:t>africafeeds.com/2019/10/14/avoiding-mistakes-top-corporations-that-failed-in-partnership/. </a:t>
            </a:r>
            <a:endParaRPr lang="en-US" sz="1400"/>
          </a:p>
          <a:p>
            <a:r>
              <a:rPr lang="en-US" sz="1400">
                <a:ea typeface="+mn-lt"/>
                <a:cs typeface="+mn-lt"/>
                <a:hlinkClick r:id="rId4">
                  <a:extLst>
                    <a:ext uri="{A12FA001-AC4F-418D-AE19-62706E023703}">
                      <ahyp:hlinkClr xmlns:ahyp="http://schemas.microsoft.com/office/drawing/2018/hyperlinkcolor" val="tx"/>
                    </a:ext>
                  </a:extLst>
                </a:hlinkClick>
              </a:rPr>
              <a:t>www.linkedin.com/pulse/strategic-alliances-key-success-todays-globalized-economy-yadav/</a:t>
            </a:r>
            <a:r>
              <a:rPr lang="en-US" sz="1400">
                <a:ea typeface="+mn-lt"/>
                <a:cs typeface="+mn-lt"/>
              </a:rPr>
              <a:t>. </a:t>
            </a:r>
            <a:endParaRPr lang="en-US" sz="1400"/>
          </a:p>
          <a:p>
            <a:r>
              <a:rPr lang="en-US" sz="1400">
                <a:hlinkClick r:id="rId5"/>
              </a:rPr>
              <a:t>https://www.reuters.com/article/idUSBRE9AB17A/#:~:text=Kraft%20began%20marketing%20and%20distributing,to%20privately%20held%20Acosta%20Inc</a:t>
            </a:r>
            <a:r>
              <a:rPr lang="en-US" sz="1400"/>
              <a:t>.</a:t>
            </a:r>
          </a:p>
          <a:p>
            <a:r>
              <a:rPr lang="en-US" sz="1400">
                <a:hlinkClick r:id="rId6"/>
              </a:rPr>
              <a:t>https://www.sec.gov/Archives/edgar/data/40704/000089710101500527/gm012987-ex10_16.txt</a:t>
            </a:r>
            <a:endParaRPr lang="en-US" sz="1400"/>
          </a:p>
          <a:p>
            <a:r>
              <a:rPr lang="en-US" sz="1400">
                <a:hlinkClick r:id="rId7"/>
              </a:rPr>
              <a:t>https://www.pon.harvard.edu/daily/business-negotiations/the-starbucks-kraft-dispute-in-business-negotiations-prepare-for-problems/#:~:text=In%202010%2C%20with%20sales%20of,the%20market%20at%20the%20time</a:t>
            </a:r>
            <a:r>
              <a:rPr lang="en-US" sz="1400"/>
              <a:t>.</a:t>
            </a:r>
          </a:p>
          <a:p>
            <a:r>
              <a:rPr lang="en-US" sz="1400">
                <a:hlinkClick r:id="rId8"/>
              </a:rPr>
              <a:t>https://scrippsnews.com/stories/how-greenpeace-forced-a-lego-shell-breakup/#:~:text=Greenpeace%20believed%20Lego%20was%20putting,can%20get%20away%20with%20it</a:t>
            </a:r>
            <a:r>
              <a:rPr lang="en-US" sz="1400"/>
              <a:t>.</a:t>
            </a:r>
          </a:p>
          <a:p>
            <a:r>
              <a:rPr lang="en-US" sz="1400">
                <a:hlinkClick r:id="rId9"/>
              </a:rPr>
              <a:t>https://www.businesswire.com/news/home/20130424006543/en/Samsung-and-Best-Buy-Begin-Nationwide-Rollout-of-Samsung-Experience-Shops</a:t>
            </a:r>
            <a:endParaRPr lang="en-US" sz="1400"/>
          </a:p>
          <a:p>
            <a:r>
              <a:rPr lang="en-US" sz="1400">
                <a:hlinkClick r:id="rId10"/>
              </a:rPr>
              <a:t>https://www.modernretail.co/marketing/retailers-like-target-are-jumping-at-the-chance-to-collaborate-with-stanley/</a:t>
            </a:r>
            <a:endParaRPr lang="en-US" sz="1400"/>
          </a:p>
          <a:p>
            <a:r>
              <a:rPr lang="en-US" sz="1400"/>
              <a:t>https://www.forbes.com/sites/gracelwilliams/2021/03/20/hunter-lilly-pulitzer--more-some-of-targets-coolest-collaborations/?sh=5249bb9d5179https://www.forbes.com/sites/gracelwilliams/2021/03/20/hunter-lilly-pulitzer--more-some-of-targets-coolest-collaborations/?sh=5249bb9d5179</a:t>
            </a:r>
          </a:p>
        </p:txBody>
      </p:sp>
    </p:spTree>
    <p:extLst>
      <p:ext uri="{BB962C8B-B14F-4D97-AF65-F5344CB8AC3E}">
        <p14:creationId xmlns:p14="http://schemas.microsoft.com/office/powerpoint/2010/main" val="1026115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23BB7E73-E730-42EA-AACE-D1E323EA54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70A891D-0834-78EB-8445-0DD190331CD3}"/>
              </a:ext>
            </a:extLst>
          </p:cNvPr>
          <p:cNvSpPr>
            <a:spLocks noGrp="1"/>
          </p:cNvSpPr>
          <p:nvPr>
            <p:ph type="title"/>
          </p:nvPr>
        </p:nvSpPr>
        <p:spPr>
          <a:xfrm>
            <a:off x="-753" y="356585"/>
            <a:ext cx="7083994" cy="1550419"/>
          </a:xfrm>
        </p:spPr>
        <p:txBody>
          <a:bodyPr>
            <a:normAutofit/>
          </a:bodyPr>
          <a:lstStyle/>
          <a:p>
            <a:pPr algn="ctr"/>
            <a:r>
              <a:rPr lang="en-US"/>
              <a:t>Cereal Partners Worldwide</a:t>
            </a:r>
          </a:p>
        </p:txBody>
      </p:sp>
      <p:sp>
        <p:nvSpPr>
          <p:cNvPr id="36" name="Rectangle 35">
            <a:extLst>
              <a:ext uri="{FF2B5EF4-FFF2-40B4-BE49-F238E27FC236}">
                <a16:creationId xmlns:a16="http://schemas.microsoft.com/office/drawing/2014/main" id="{F1F6C2E9-B316-4410-88E5-74F044FC35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85409" y="565153"/>
            <a:ext cx="5106593"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83D07262-43A6-451F-9B19-77B943C639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54113" y="1"/>
            <a:ext cx="4537887"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descr="Cereal Partners Worldwide (Nestlé &amp; General Mills): Unternehmenskultur |  LinkedIn">
            <a:extLst>
              <a:ext uri="{FF2B5EF4-FFF2-40B4-BE49-F238E27FC236}">
                <a16:creationId xmlns:a16="http://schemas.microsoft.com/office/drawing/2014/main" id="{89D58CAD-0743-D731-0588-D7877E0B7B83}"/>
              </a:ext>
            </a:extLst>
          </p:cNvPr>
          <p:cNvPicPr>
            <a:picLocks noGrp="1" noChangeAspect="1"/>
          </p:cNvPicPr>
          <p:nvPr>
            <p:ph idx="1"/>
          </p:nvPr>
        </p:nvPicPr>
        <p:blipFill>
          <a:blip r:embed="rId2"/>
          <a:stretch>
            <a:fillRect/>
          </a:stretch>
        </p:blipFill>
        <p:spPr>
          <a:xfrm>
            <a:off x="7082718" y="841"/>
            <a:ext cx="5108047" cy="2519441"/>
          </a:xfrm>
        </p:spPr>
      </p:pic>
      <p:sp>
        <p:nvSpPr>
          <p:cNvPr id="6" name="Content Placeholder 2">
            <a:extLst>
              <a:ext uri="{FF2B5EF4-FFF2-40B4-BE49-F238E27FC236}">
                <a16:creationId xmlns:a16="http://schemas.microsoft.com/office/drawing/2014/main" id="{7A7589B6-BC28-EE2E-3776-102D4A2FD657}"/>
              </a:ext>
            </a:extLst>
          </p:cNvPr>
          <p:cNvSpPr txBox="1">
            <a:spLocks/>
          </p:cNvSpPr>
          <p:nvPr/>
        </p:nvSpPr>
        <p:spPr>
          <a:xfrm>
            <a:off x="528412" y="2165719"/>
            <a:ext cx="6032718" cy="4525874"/>
          </a:xfrm>
          <a:prstGeom prst="rect">
            <a:avLst/>
          </a:prstGeom>
        </p:spPr>
        <p:txBody>
          <a:bodyPr vert="horz" lIns="91440" tIns="45720" rIns="91440" bIns="45720" rtlCol="0" anchor="t">
            <a:normAutofit/>
          </a:bodyPr>
          <a:lstStyle>
            <a:lvl1pPr marL="228600" indent="-228600" algn="l" defTabSz="914400" rtl="0" eaLnBrk="1" latinLnBrk="0" hangingPunct="1">
              <a:lnSpc>
                <a:spcPct val="110000"/>
              </a:lnSpc>
              <a:spcBef>
                <a:spcPts val="1200"/>
              </a:spcBef>
              <a:buClr>
                <a:schemeClr val="accent1"/>
              </a:buClr>
              <a:buFont typeface="Arial" panose="020B0604020202020204" pitchFamily="34" charset="0"/>
              <a:buChar char="•"/>
              <a:defRPr sz="2200" kern="1200">
                <a:solidFill>
                  <a:schemeClr val="tx1"/>
                </a:solidFill>
                <a:latin typeface="+mn-lt"/>
                <a:ea typeface="+mn-ea"/>
                <a:cs typeface="+mn-cs"/>
              </a:defRPr>
            </a:lvl1pPr>
            <a:lvl2pPr marL="457200" indent="-228600" algn="l" defTabSz="914400" rtl="0" eaLnBrk="1" latinLnBrk="0" hangingPunct="1">
              <a:lnSpc>
                <a:spcPct val="110000"/>
              </a:lnSpc>
              <a:spcBef>
                <a:spcPts val="600"/>
              </a:spcBef>
              <a:buClr>
                <a:schemeClr val="accent1"/>
              </a:buClr>
              <a:buFont typeface="Arial" panose="020B0604020202020204" pitchFamily="34" charset="0"/>
              <a:buChar char="•"/>
              <a:defRPr sz="1900" kern="1200">
                <a:solidFill>
                  <a:schemeClr val="tx1"/>
                </a:solidFill>
                <a:latin typeface="+mn-lt"/>
                <a:ea typeface="+mn-ea"/>
                <a:cs typeface="+mn-cs"/>
              </a:defRPr>
            </a:lvl2pPr>
            <a:lvl3pPr marL="685800" indent="-228600" algn="l" defTabSz="914400" rtl="0" eaLnBrk="1" latinLnBrk="0" hangingPunct="1">
              <a:lnSpc>
                <a:spcPct val="110000"/>
              </a:lnSpc>
              <a:spcBef>
                <a:spcPts val="600"/>
              </a:spcBef>
              <a:buClr>
                <a:schemeClr val="accent1"/>
              </a:buClr>
              <a:buFont typeface="Arial" panose="020B0604020202020204" pitchFamily="34" charset="0"/>
              <a:buChar char="•"/>
              <a:defRPr sz="1700" kern="1200">
                <a:solidFill>
                  <a:schemeClr val="tx1"/>
                </a:solidFill>
                <a:latin typeface="+mn-lt"/>
                <a:ea typeface="+mn-ea"/>
                <a:cs typeface="+mn-cs"/>
              </a:defRPr>
            </a:lvl3pPr>
            <a:lvl4pPr marL="914400" indent="-228600" algn="l" defTabSz="914400" rtl="0" eaLnBrk="1" latinLnBrk="0" hangingPunct="1">
              <a:lnSpc>
                <a:spcPct val="110000"/>
              </a:lnSpc>
              <a:spcBef>
                <a:spcPts val="600"/>
              </a:spcBef>
              <a:buClr>
                <a:schemeClr val="accent1"/>
              </a:buClr>
              <a:buFont typeface="Arial" panose="020B0604020202020204" pitchFamily="34" charset="0"/>
              <a:buChar char="•"/>
              <a:defRPr sz="1500" kern="1200">
                <a:solidFill>
                  <a:schemeClr val="tx1"/>
                </a:solidFill>
                <a:latin typeface="+mn-lt"/>
                <a:ea typeface="+mn-ea"/>
                <a:cs typeface="+mn-cs"/>
              </a:defRPr>
            </a:lvl4pPr>
            <a:lvl5pPr marL="1143000" indent="-228600" algn="l" defTabSz="914400" rtl="0" eaLnBrk="1" latinLnBrk="0" hangingPunct="1">
              <a:lnSpc>
                <a:spcPct val="110000"/>
              </a:lnSpc>
              <a:spcBef>
                <a:spcPts val="600"/>
              </a:spcBef>
              <a:buClr>
                <a:schemeClr val="accent1"/>
              </a:buClr>
              <a:buFont typeface="Arial" panose="020B0604020202020204" pitchFamily="34" charset="0"/>
              <a:buChar char="•"/>
              <a:defRPr sz="15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ea typeface="+mn-lt"/>
                <a:cs typeface="+mn-lt"/>
              </a:rPr>
              <a:t>Joint 50/50 Venture in 1991 to market cereals to 130+ countries besides the US and Canada.</a:t>
            </a:r>
          </a:p>
          <a:p>
            <a:endParaRPr lang="en-US">
              <a:ea typeface="+mn-lt"/>
              <a:cs typeface="+mn-lt"/>
            </a:endParaRPr>
          </a:p>
          <a:p>
            <a:r>
              <a:rPr lang="en-US">
                <a:ea typeface="+mn-lt"/>
                <a:cs typeface="+mn-lt"/>
              </a:rPr>
              <a:t>Today, annually turnover $2 billion and employ a workforce of 4,000 employees.</a:t>
            </a:r>
          </a:p>
          <a:p>
            <a:endParaRPr lang="en-US">
              <a:ea typeface="+mn-lt"/>
              <a:cs typeface="+mn-lt"/>
            </a:endParaRPr>
          </a:p>
          <a:p>
            <a:r>
              <a:rPr lang="en-US">
                <a:ea typeface="+mn-lt"/>
                <a:cs typeface="+mn-lt"/>
              </a:rPr>
              <a:t>Time-proven venture that is beneficial in an ever-changing and competitive market. </a:t>
            </a:r>
          </a:p>
          <a:p>
            <a:endParaRPr lang="en-US">
              <a:ea typeface="+mn-lt"/>
              <a:cs typeface="+mn-lt"/>
            </a:endParaRPr>
          </a:p>
          <a:p>
            <a:endParaRPr lang="en-US">
              <a:ea typeface="+mn-lt"/>
              <a:cs typeface="+mn-lt"/>
            </a:endParaRPr>
          </a:p>
        </p:txBody>
      </p:sp>
      <p:pic>
        <p:nvPicPr>
          <p:cNvPr id="11" name="Picture 10" descr="Why is Nestle being allowed to sell Cheerios (owned by General Mills)? -  Quora">
            <a:extLst>
              <a:ext uri="{FF2B5EF4-FFF2-40B4-BE49-F238E27FC236}">
                <a16:creationId xmlns:a16="http://schemas.microsoft.com/office/drawing/2014/main" id="{0266FDBD-D91F-AC61-F45C-DA74AA978AB0}"/>
              </a:ext>
            </a:extLst>
          </p:cNvPr>
          <p:cNvPicPr>
            <a:picLocks noChangeAspect="1"/>
          </p:cNvPicPr>
          <p:nvPr/>
        </p:nvPicPr>
        <p:blipFill>
          <a:blip r:embed="rId3"/>
          <a:stretch>
            <a:fillRect/>
          </a:stretch>
        </p:blipFill>
        <p:spPr>
          <a:xfrm>
            <a:off x="9389854" y="2631221"/>
            <a:ext cx="2743200" cy="3662104"/>
          </a:xfrm>
          <a:prstGeom prst="rect">
            <a:avLst/>
          </a:prstGeom>
          <a:effectLst>
            <a:outerShdw blurRad="50800" dist="38100" dir="8100000" algn="tr" rotWithShape="0">
              <a:prstClr val="black">
                <a:alpha val="40000"/>
              </a:prstClr>
            </a:outerShdw>
          </a:effectLst>
        </p:spPr>
      </p:pic>
      <p:pic>
        <p:nvPicPr>
          <p:cNvPr id="1026" name="Picture 2" descr="Multi Grain Cheerios, Multigrain Breakfast Cereal, Gluten Free, 18 oz -  Walmart.com">
            <a:extLst>
              <a:ext uri="{FF2B5EF4-FFF2-40B4-BE49-F238E27FC236}">
                <a16:creationId xmlns:a16="http://schemas.microsoft.com/office/drawing/2014/main" id="{9070F454-8D9F-69CF-F914-FE81D59DBB54}"/>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521" b="97656" l="9896" r="89974">
                        <a14:foregroundMark x1="13542" y1="3516" x2="14714" y2="92057"/>
                        <a14:foregroundMark x1="14714" y1="92057" x2="78516" y2="99089"/>
                        <a14:foregroundMark x1="78516" y1="99089" x2="84766" y2="88151"/>
                        <a14:foregroundMark x1="84766" y1="88151" x2="85807" y2="5990"/>
                        <a14:foregroundMark x1="85807" y1="5990" x2="21745" y2="781"/>
                        <a14:foregroundMark x1="21745" y1="781" x2="13672" y2="3385"/>
                        <a14:foregroundMark x1="25260" y1="45313" x2="37240" y2="29297"/>
                        <a14:foregroundMark x1="37240" y1="29297" x2="68880" y2="22396"/>
                        <a14:foregroundMark x1="68880" y1="22396" x2="81380" y2="24219"/>
                        <a14:foregroundMark x1="52995" y1="38672" x2="37109" y2="49219"/>
                        <a14:foregroundMark x1="37109" y1="49219" x2="64974" y2="33073"/>
                        <a14:foregroundMark x1="67969" y1="26953" x2="29297" y2="48828"/>
                        <a14:foregroundMark x1="29297" y1="48828" x2="28906" y2="49219"/>
                        <a14:foregroundMark x1="71354" y1="29297" x2="36198" y2="36328"/>
                        <a14:foregroundMark x1="36198" y1="36328" x2="36068" y2="36068"/>
                        <a14:foregroundMark x1="71094" y1="19271" x2="53906" y2="20182"/>
                        <a14:foregroundMark x1="53906" y1="20182" x2="61198" y2="13802"/>
                        <a14:foregroundMark x1="67578" y1="10807" x2="29818" y2="12630"/>
                        <a14:foregroundMark x1="29818" y1="12630" x2="29427" y2="13021"/>
                        <a14:foregroundMark x1="46484" y1="11458" x2="25260" y2="30859"/>
                        <a14:foregroundMark x1="25260" y1="30859" x2="24089" y2="32813"/>
                        <a14:foregroundMark x1="23958" y1="42578" x2="23438" y2="28385"/>
                        <a14:foregroundMark x1="23438" y1="28385" x2="32161" y2="14583"/>
                        <a14:foregroundMark x1="32161" y1="14583" x2="34505" y2="14063"/>
                        <a14:foregroundMark x1="18490" y1="11328" x2="50521" y2="10156"/>
                        <a14:foregroundMark x1="50521" y1="10156" x2="57031" y2="10417"/>
                        <a14:foregroundMark x1="25651" y1="7161" x2="61719" y2="8203"/>
                        <a14:foregroundMark x1="74349" y1="10417" x2="63542" y2="10938"/>
                        <a14:foregroundMark x1="63542" y1="10938" x2="67578" y2="10156"/>
                        <a14:foregroundMark x1="77344" y1="9896" x2="65495" y2="8594"/>
                        <a14:foregroundMark x1="65495" y1="8594" x2="67578" y2="9896"/>
                        <a14:foregroundMark x1="76953" y1="9635" x2="72266" y2="15495"/>
                        <a14:foregroundMark x1="79167" y1="15104" x2="78776" y2="8984"/>
                        <a14:foregroundMark x1="41276" y1="23958" x2="66667" y2="25260"/>
                        <a14:foregroundMark x1="67318" y1="29948" x2="68750" y2="39844"/>
                        <a14:foregroundMark x1="23958" y1="72526" x2="42057" y2="74609"/>
                        <a14:foregroundMark x1="63802" y1="89583" x2="81771" y2="90104"/>
                        <a14:foregroundMark x1="74740" y1="88411" x2="64583" y2="87500"/>
                        <a14:foregroundMark x1="18880" y1="6771" x2="15365" y2="10677"/>
                        <a14:foregroundMark x1="16667" y1="93099" x2="70833" y2="96094"/>
                        <a14:foregroundMark x1="70833" y1="96094" x2="83594" y2="94922"/>
                        <a14:foregroundMark x1="83594" y1="94922" x2="84245" y2="93750"/>
                        <a14:foregroundMark x1="70964" y1="97526" x2="79427" y2="97656"/>
                        <a14:foregroundMark x1="26563" y1="61328" x2="22917" y2="51432"/>
                        <a14:foregroundMark x1="22917" y1="51432" x2="23047" y2="25260"/>
                        <a14:foregroundMark x1="23047" y1="25260" x2="26302" y2="21224"/>
                      </a14:backgroundRemoval>
                    </a14:imgEffect>
                  </a14:imgLayer>
                </a14:imgProps>
              </a:ext>
              <a:ext uri="{28A0092B-C50C-407E-A947-70E740481C1C}">
                <a14:useLocalDpi xmlns:a14="http://schemas.microsoft.com/office/drawing/2010/main" val="0"/>
              </a:ext>
            </a:extLst>
          </a:blip>
          <a:srcRect/>
          <a:stretch>
            <a:fillRect/>
          </a:stretch>
        </p:blipFill>
        <p:spPr bwMode="auto">
          <a:xfrm>
            <a:off x="6910088" y="3107988"/>
            <a:ext cx="3162306" cy="3162306"/>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4718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23BB7E73-E730-42EA-AACE-D1E323EA54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70A891D-0834-78EB-8445-0DD190331CD3}"/>
              </a:ext>
            </a:extLst>
          </p:cNvPr>
          <p:cNvSpPr>
            <a:spLocks noGrp="1"/>
          </p:cNvSpPr>
          <p:nvPr>
            <p:ph type="title"/>
          </p:nvPr>
        </p:nvSpPr>
        <p:spPr>
          <a:xfrm>
            <a:off x="626995" y="189248"/>
            <a:ext cx="5990771" cy="1191588"/>
          </a:xfrm>
        </p:spPr>
        <p:txBody>
          <a:bodyPr>
            <a:normAutofit fontScale="90000"/>
          </a:bodyPr>
          <a:lstStyle/>
          <a:p>
            <a:pPr algn="ctr"/>
            <a:r>
              <a:rPr lang="en-US"/>
              <a:t>2016 Startup Accelerator</a:t>
            </a:r>
          </a:p>
        </p:txBody>
      </p:sp>
      <p:sp>
        <p:nvSpPr>
          <p:cNvPr id="3" name="Content Placeholder 2">
            <a:extLst>
              <a:ext uri="{FF2B5EF4-FFF2-40B4-BE49-F238E27FC236}">
                <a16:creationId xmlns:a16="http://schemas.microsoft.com/office/drawing/2014/main" id="{85151F30-F31D-4D61-3121-9ABDA2417BE2}"/>
              </a:ext>
            </a:extLst>
          </p:cNvPr>
          <p:cNvSpPr>
            <a:spLocks noGrp="1"/>
          </p:cNvSpPr>
          <p:nvPr>
            <p:ph idx="1"/>
          </p:nvPr>
        </p:nvSpPr>
        <p:spPr>
          <a:xfrm>
            <a:off x="693790" y="1719374"/>
            <a:ext cx="5857182" cy="4994134"/>
          </a:xfrm>
        </p:spPr>
        <p:txBody>
          <a:bodyPr vert="horz" lIns="91440" tIns="45720" rIns="91440" bIns="45720" rtlCol="0" anchor="t">
            <a:normAutofit/>
          </a:bodyPr>
          <a:lstStyle/>
          <a:p>
            <a:r>
              <a:rPr lang="en-US"/>
              <a:t>Paired 11 teams with 150 professionals for over 14 weeks with the opportunity to pitch to over 1,000 VC groups.</a:t>
            </a:r>
          </a:p>
          <a:p>
            <a:endParaRPr lang="en-US"/>
          </a:p>
          <a:p>
            <a:r>
              <a:rPr lang="en-US"/>
              <a:t>Successfully incubated several top-notch ideas that received direct investment and pilots on shelves and stores.</a:t>
            </a:r>
          </a:p>
          <a:p>
            <a:endParaRPr lang="en-US"/>
          </a:p>
          <a:p>
            <a:r>
              <a:rPr lang="en-US"/>
              <a:t>Example of how alliances can foster new talent and develop, debut, and promote the next big sensation.</a:t>
            </a:r>
          </a:p>
          <a:p>
            <a:endParaRPr lang="en-US"/>
          </a:p>
        </p:txBody>
      </p:sp>
      <p:sp>
        <p:nvSpPr>
          <p:cNvPr id="36" name="Rectangle 35">
            <a:extLst>
              <a:ext uri="{FF2B5EF4-FFF2-40B4-BE49-F238E27FC236}">
                <a16:creationId xmlns:a16="http://schemas.microsoft.com/office/drawing/2014/main" id="{F1F6C2E9-B316-4410-88E5-74F044FC35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85409" y="565153"/>
            <a:ext cx="5106593"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83D07262-43A6-451F-9B19-77B943C639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54113" y="1"/>
            <a:ext cx="4537887"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9" descr="BrosharBlog // Ryan Broshar – Apps are open. Here's why you shouldn't miss  out on Techstars Retail's next class">
            <a:extLst>
              <a:ext uri="{FF2B5EF4-FFF2-40B4-BE49-F238E27FC236}">
                <a16:creationId xmlns:a16="http://schemas.microsoft.com/office/drawing/2014/main" id="{25511022-CBDD-99EE-74CA-D1476D3DF449}"/>
              </a:ext>
            </a:extLst>
          </p:cNvPr>
          <p:cNvPicPr>
            <a:picLocks noChangeAspect="1"/>
          </p:cNvPicPr>
          <p:nvPr/>
        </p:nvPicPr>
        <p:blipFill rotWithShape="1">
          <a:blip r:embed="rId2"/>
          <a:srcRect l="24780" r="25330" b="366"/>
          <a:stretch/>
        </p:blipFill>
        <p:spPr>
          <a:xfrm>
            <a:off x="7091629" y="76819"/>
            <a:ext cx="5102376" cy="3057258"/>
          </a:xfrm>
          <a:prstGeom prst="rect">
            <a:avLst/>
          </a:prstGeom>
        </p:spPr>
      </p:pic>
      <p:pic>
        <p:nvPicPr>
          <p:cNvPr id="1028" name="Picture 4">
            <a:extLst>
              <a:ext uri="{FF2B5EF4-FFF2-40B4-BE49-F238E27FC236}">
                <a16:creationId xmlns:a16="http://schemas.microsoft.com/office/drawing/2014/main" id="{67811416-4F96-45CC-6106-59FADDDA6E2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890" r="9892"/>
          <a:stretch/>
        </p:blipFill>
        <p:spPr bwMode="auto">
          <a:xfrm>
            <a:off x="7577956" y="3711576"/>
            <a:ext cx="4121498" cy="2568925"/>
          </a:xfrm>
          <a:prstGeom prst="rect">
            <a:avLst/>
          </a:prstGeom>
          <a:noFill/>
          <a:effectLst>
            <a:softEdge rad="1270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7848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23BB7E73-E730-42EA-AACE-D1E323EA54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F1F6C2E9-B316-4410-88E5-74F044FC35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83D07262-43A6-451F-9B19-77B943C639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E27DF54-0755-C480-7E63-7C071F5041FB}"/>
              </a:ext>
            </a:extLst>
          </p:cNvPr>
          <p:cNvSpPr>
            <a:spLocks noGrp="1"/>
          </p:cNvSpPr>
          <p:nvPr>
            <p:ph type="title"/>
          </p:nvPr>
        </p:nvSpPr>
        <p:spPr>
          <a:xfrm>
            <a:off x="1587710" y="455362"/>
            <a:ext cx="9486690" cy="1550419"/>
          </a:xfrm>
        </p:spPr>
        <p:txBody>
          <a:bodyPr>
            <a:normAutofit/>
          </a:bodyPr>
          <a:lstStyle/>
          <a:p>
            <a:r>
              <a:rPr lang="en-US"/>
              <a:t>In-Store Service Collaborations</a:t>
            </a:r>
          </a:p>
        </p:txBody>
      </p:sp>
      <p:graphicFrame>
        <p:nvGraphicFramePr>
          <p:cNvPr id="25" name="Content Placeholder 2">
            <a:extLst>
              <a:ext uri="{FF2B5EF4-FFF2-40B4-BE49-F238E27FC236}">
                <a16:creationId xmlns:a16="http://schemas.microsoft.com/office/drawing/2014/main" id="{D2B0B259-54FD-EEE6-9C08-A6F869595401}"/>
              </a:ext>
            </a:extLst>
          </p:cNvPr>
          <p:cNvGraphicFramePr/>
          <p:nvPr>
            <p:extLst>
              <p:ext uri="{D42A27DB-BD31-4B8C-83A1-F6EECF244321}">
                <p14:modId xmlns:p14="http://schemas.microsoft.com/office/powerpoint/2010/main" val="3450504"/>
              </p:ext>
            </p:extLst>
          </p:nvPr>
        </p:nvGraphicFramePr>
        <p:xfrm>
          <a:off x="1587500" y="2160588"/>
          <a:ext cx="9486900" cy="39258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15755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5" name="Rectangle 2054">
            <a:extLst>
              <a:ext uri="{FF2B5EF4-FFF2-40B4-BE49-F238E27FC236}">
                <a16:creationId xmlns:a16="http://schemas.microsoft.com/office/drawing/2014/main" id="{C868C70C-E5C4-CD47-888C-FCB3373B6D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475D94C-C2B0-CD59-B8C8-30EE28BFDC24}"/>
              </a:ext>
            </a:extLst>
          </p:cNvPr>
          <p:cNvSpPr>
            <a:spLocks noGrp="1"/>
          </p:cNvSpPr>
          <p:nvPr>
            <p:ph type="title"/>
          </p:nvPr>
        </p:nvSpPr>
        <p:spPr>
          <a:xfrm>
            <a:off x="8018462" y="455362"/>
            <a:ext cx="3683467" cy="1550419"/>
          </a:xfrm>
        </p:spPr>
        <p:txBody>
          <a:bodyPr>
            <a:normAutofit/>
          </a:bodyPr>
          <a:lstStyle/>
          <a:p>
            <a:pPr>
              <a:lnSpc>
                <a:spcPct val="90000"/>
              </a:lnSpc>
            </a:pPr>
            <a:r>
              <a:rPr lang="en-US" sz="3400"/>
              <a:t>A Leader of Collaboration: Target</a:t>
            </a:r>
          </a:p>
        </p:txBody>
      </p:sp>
      <p:pic>
        <p:nvPicPr>
          <p:cNvPr id="2050" name="Picture 2" descr="Press and Media | Target Corporation">
            <a:extLst>
              <a:ext uri="{FF2B5EF4-FFF2-40B4-BE49-F238E27FC236}">
                <a16:creationId xmlns:a16="http://schemas.microsoft.com/office/drawing/2014/main" id="{456F2DDA-7E6C-1DA2-D8D1-F3A3BFBAA52A}"/>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brightnessContrast bright="40000" contrast="20000"/>
                    </a14:imgEffect>
                  </a14:imgLayer>
                </a14:imgProps>
              </a:ext>
              <a:ext uri="{28A0092B-C50C-407E-A947-70E740481C1C}">
                <a14:useLocalDpi xmlns:a14="http://schemas.microsoft.com/office/drawing/2010/main" val="0"/>
              </a:ext>
            </a:extLst>
          </a:blip>
          <a:srcRect l="18153" r="8540" b="-2"/>
          <a:stretch/>
        </p:blipFill>
        <p:spPr bwMode="auto">
          <a:xfrm>
            <a:off x="20" y="1"/>
            <a:ext cx="7531588" cy="6858000"/>
          </a:xfrm>
          <a:prstGeom prst="rect">
            <a:avLst/>
          </a:prstGeom>
          <a:noFill/>
          <a:extLst>
            <a:ext uri="{909E8E84-426E-40DD-AFC4-6F175D3DCCD1}">
              <a14:hiddenFill xmlns:a14="http://schemas.microsoft.com/office/drawing/2010/main">
                <a:solidFill>
                  <a:srgbClr val="FFFFFF"/>
                </a:solidFill>
              </a14:hiddenFill>
            </a:ext>
          </a:extLst>
        </p:spPr>
      </p:pic>
      <p:sp>
        <p:nvSpPr>
          <p:cNvPr id="2057" name="Rectangle 2056">
            <a:extLst>
              <a:ext uri="{FF2B5EF4-FFF2-40B4-BE49-F238E27FC236}">
                <a16:creationId xmlns:a16="http://schemas.microsoft.com/office/drawing/2014/main" id="{D8C68F39-5E8A-844C-A8FD-394F253C1E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9" name="Rectangle 2058">
            <a:extLst>
              <a:ext uri="{FF2B5EF4-FFF2-40B4-BE49-F238E27FC236}">
                <a16:creationId xmlns:a16="http://schemas.microsoft.com/office/drawing/2014/main" id="{BC583CEB-AC2B-2640-94F6-5958E6BC5B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3">
            <a:extLst>
              <a:ext uri="{FF2B5EF4-FFF2-40B4-BE49-F238E27FC236}">
                <a16:creationId xmlns:a16="http://schemas.microsoft.com/office/drawing/2014/main" id="{6FD734DC-6250-DDA9-F20C-31918AFD7401}"/>
              </a:ext>
            </a:extLst>
          </p:cNvPr>
          <p:cNvSpPr>
            <a:spLocks noGrp="1"/>
          </p:cNvSpPr>
          <p:nvPr>
            <p:ph idx="1"/>
          </p:nvPr>
        </p:nvSpPr>
        <p:spPr>
          <a:xfrm>
            <a:off x="7897741" y="2228441"/>
            <a:ext cx="3925077" cy="4242622"/>
          </a:xfrm>
        </p:spPr>
        <p:txBody>
          <a:bodyPr>
            <a:normAutofit fontScale="62500" lnSpcReduction="20000"/>
          </a:bodyPr>
          <a:lstStyle/>
          <a:p>
            <a:pPr>
              <a:lnSpc>
                <a:spcPct val="100000"/>
              </a:lnSpc>
              <a:spcAft>
                <a:spcPts val="1200"/>
              </a:spcAft>
            </a:pPr>
            <a:r>
              <a:rPr lang="en-US" sz="2900"/>
              <a:t>Stanley and Starbucks exclusive limited-edition Stanley cup sold only at Target</a:t>
            </a:r>
          </a:p>
          <a:p>
            <a:pPr>
              <a:lnSpc>
                <a:spcPct val="100000"/>
              </a:lnSpc>
              <a:spcAft>
                <a:spcPts val="1200"/>
              </a:spcAft>
            </a:pPr>
            <a:r>
              <a:rPr lang="en-US" sz="2900"/>
              <a:t>Multiple designers to sell their apparel and home goods and limited-edition apparel collection tend to be very profitable</a:t>
            </a:r>
          </a:p>
          <a:p>
            <a:pPr>
              <a:lnSpc>
                <a:spcPct val="100000"/>
              </a:lnSpc>
              <a:spcAft>
                <a:spcPts val="1200"/>
              </a:spcAft>
            </a:pPr>
            <a:r>
              <a:rPr lang="en-US" sz="2900">
                <a:ea typeface="+mn-lt"/>
                <a:cs typeface="+mn-lt"/>
              </a:rPr>
              <a:t>Target boosted its retail strategy by teaming up with CVS to manage its underperforming in-house pharmacies. </a:t>
            </a:r>
            <a:endParaRPr lang="en-US" sz="2900"/>
          </a:p>
          <a:p>
            <a:pPr>
              <a:lnSpc>
                <a:spcPct val="100000"/>
              </a:lnSpc>
              <a:spcAft>
                <a:spcPts val="1200"/>
              </a:spcAft>
            </a:pPr>
            <a:r>
              <a:rPr lang="en-US" sz="2900"/>
              <a:t>The previously mentioned alliance with Techstars to mentor startups has continued.</a:t>
            </a:r>
          </a:p>
          <a:p>
            <a:pPr>
              <a:lnSpc>
                <a:spcPct val="100000"/>
              </a:lnSpc>
            </a:pPr>
            <a:endParaRPr lang="en-US" sz="1500"/>
          </a:p>
        </p:txBody>
      </p:sp>
    </p:spTree>
    <p:extLst>
      <p:ext uri="{BB962C8B-B14F-4D97-AF65-F5344CB8AC3E}">
        <p14:creationId xmlns:p14="http://schemas.microsoft.com/office/powerpoint/2010/main" val="21248620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3D3B3D-C87F-F166-94F7-ABDECDDE8543}"/>
              </a:ext>
            </a:extLst>
          </p:cNvPr>
          <p:cNvSpPr>
            <a:spLocks noGrp="1"/>
          </p:cNvSpPr>
          <p:nvPr>
            <p:ph type="title"/>
          </p:nvPr>
        </p:nvSpPr>
        <p:spPr/>
        <p:txBody>
          <a:bodyPr/>
          <a:lstStyle/>
          <a:p>
            <a:r>
              <a:rPr lang="en-US"/>
              <a:t>Target + CVS Health</a:t>
            </a:r>
          </a:p>
        </p:txBody>
      </p:sp>
      <p:sp>
        <p:nvSpPr>
          <p:cNvPr id="3" name="Content Placeholder 2">
            <a:extLst>
              <a:ext uri="{FF2B5EF4-FFF2-40B4-BE49-F238E27FC236}">
                <a16:creationId xmlns:a16="http://schemas.microsoft.com/office/drawing/2014/main" id="{F153F755-25AA-A69F-1F63-3085885C692D}"/>
              </a:ext>
            </a:extLst>
          </p:cNvPr>
          <p:cNvSpPr>
            <a:spLocks noGrp="1"/>
          </p:cNvSpPr>
          <p:nvPr>
            <p:ph idx="1"/>
          </p:nvPr>
        </p:nvSpPr>
        <p:spPr>
          <a:xfrm>
            <a:off x="1587710" y="1928055"/>
            <a:ext cx="9702331" cy="4704738"/>
          </a:xfrm>
        </p:spPr>
        <p:txBody>
          <a:bodyPr vert="horz" lIns="91440" tIns="45720" rIns="91440" bIns="45720" rtlCol="0" anchor="t">
            <a:noAutofit/>
          </a:bodyPr>
          <a:lstStyle/>
          <a:p>
            <a:r>
              <a:rPr lang="en-US" sz="2400">
                <a:ea typeface="+mn-lt"/>
                <a:cs typeface="+mn-lt"/>
              </a:rPr>
              <a:t>Target boosted its retail strategy by teaming up with CVS to manage its underperforming in-house pharmacies. </a:t>
            </a:r>
            <a:endParaRPr lang="en-US" sz="2400">
              <a:ea typeface="+mn-lt"/>
              <a:cs typeface="Times New Roman"/>
            </a:endParaRPr>
          </a:p>
          <a:p>
            <a:r>
              <a:rPr lang="en-US" sz="2400">
                <a:ea typeface="+mn-lt"/>
                <a:cs typeface="+mn-lt"/>
              </a:rPr>
              <a:t>Target shoppers can now easily get CVS pharmacy services and healthcare products, which brings in more customers for CVS. Also, CVS customers can check out Target's offerings while at the in-store pharmacies, boosting sales for Target.</a:t>
            </a:r>
          </a:p>
          <a:p>
            <a:r>
              <a:rPr lang="en-US" sz="2400">
                <a:ea typeface="+mn-lt"/>
                <a:cs typeface="+mn-lt"/>
              </a:rPr>
              <a:t>CVS has mini-pharmacies in Target stores, drawing in customers who might not have visited a standalone CVS. This brings more people to both Target and CVS, increasing sales for both.</a:t>
            </a:r>
            <a:endParaRPr lang="en-US" sz="2400"/>
          </a:p>
          <a:p>
            <a:endParaRPr lang="en-US">
              <a:ea typeface="+mn-lt"/>
              <a:cs typeface="Times New Roman"/>
            </a:endParaRPr>
          </a:p>
        </p:txBody>
      </p:sp>
      <p:pic>
        <p:nvPicPr>
          <p:cNvPr id="1028" name="Picture 4" descr="The CVS/Target Deal Is Just The Beginning: Why Retail Is Ripe For More  Mergers And Acquisitions | 2015-06-17 | Market News | News">
            <a:extLst>
              <a:ext uri="{FF2B5EF4-FFF2-40B4-BE49-F238E27FC236}">
                <a16:creationId xmlns:a16="http://schemas.microsoft.com/office/drawing/2014/main" id="{2F96DBB9-38E8-700A-4651-4EF180071C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35521" y="455362"/>
            <a:ext cx="1909471" cy="12220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4192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63895B-3935-DD07-BECE-797D50420208}"/>
              </a:ext>
            </a:extLst>
          </p:cNvPr>
          <p:cNvSpPr>
            <a:spLocks noGrp="1"/>
          </p:cNvSpPr>
          <p:nvPr>
            <p:ph type="title"/>
          </p:nvPr>
        </p:nvSpPr>
        <p:spPr>
          <a:xfrm>
            <a:off x="1242875" y="310552"/>
            <a:ext cx="9831524" cy="920677"/>
          </a:xfrm>
        </p:spPr>
        <p:txBody>
          <a:bodyPr/>
          <a:lstStyle/>
          <a:p>
            <a:pPr algn="ctr"/>
            <a:r>
              <a:rPr lang="en-US"/>
              <a:t>Alliance vs. Partnerships</a:t>
            </a:r>
          </a:p>
        </p:txBody>
      </p:sp>
      <p:sp>
        <p:nvSpPr>
          <p:cNvPr id="3" name="Content Placeholder 2">
            <a:extLst>
              <a:ext uri="{FF2B5EF4-FFF2-40B4-BE49-F238E27FC236}">
                <a16:creationId xmlns:a16="http://schemas.microsoft.com/office/drawing/2014/main" id="{A17936C4-1DB9-1A73-07F3-98F0992FCED5}"/>
              </a:ext>
            </a:extLst>
          </p:cNvPr>
          <p:cNvSpPr>
            <a:spLocks noGrp="1"/>
          </p:cNvSpPr>
          <p:nvPr>
            <p:ph sz="half" idx="1"/>
          </p:nvPr>
        </p:nvSpPr>
        <p:spPr>
          <a:xfrm>
            <a:off x="1242875" y="1305018"/>
            <a:ext cx="4770272" cy="4577905"/>
          </a:xfrm>
        </p:spPr>
        <p:txBody>
          <a:bodyPr>
            <a:noAutofit/>
          </a:bodyPr>
          <a:lstStyle/>
          <a:p>
            <a:pPr marL="0" indent="0" algn="ctr">
              <a:buNone/>
            </a:pPr>
            <a:r>
              <a:rPr lang="en-US" sz="2400" b="1"/>
              <a:t>Partnerships</a:t>
            </a:r>
            <a:r>
              <a:rPr lang="en-US" sz="2400"/>
              <a:t>: </a:t>
            </a:r>
          </a:p>
          <a:p>
            <a:r>
              <a:rPr lang="en-US" sz="2400"/>
              <a:t>Shared business with proportionally shared profits or losses ex. Joint Ventures.</a:t>
            </a:r>
          </a:p>
          <a:p>
            <a:r>
              <a:rPr lang="en-US" sz="2400"/>
              <a:t>All partners are liable for financial obligations. </a:t>
            </a:r>
          </a:p>
          <a:p>
            <a:r>
              <a:rPr lang="en-US" sz="2400"/>
              <a:t>Each partner has the authority to act, binding them together.</a:t>
            </a:r>
          </a:p>
          <a:p>
            <a:r>
              <a:rPr lang="en-US" sz="2400"/>
              <a:t> Partners can often be bought out upon exit, death, bankruptcy, etc.</a:t>
            </a:r>
          </a:p>
        </p:txBody>
      </p:sp>
      <p:sp>
        <p:nvSpPr>
          <p:cNvPr id="4" name="Content Placeholder 3">
            <a:extLst>
              <a:ext uri="{FF2B5EF4-FFF2-40B4-BE49-F238E27FC236}">
                <a16:creationId xmlns:a16="http://schemas.microsoft.com/office/drawing/2014/main" id="{D008A91D-58D7-A9C8-E2CA-E00ACEC7E961}"/>
              </a:ext>
            </a:extLst>
          </p:cNvPr>
          <p:cNvSpPr>
            <a:spLocks noGrp="1"/>
          </p:cNvSpPr>
          <p:nvPr>
            <p:ph sz="half" idx="2"/>
          </p:nvPr>
        </p:nvSpPr>
        <p:spPr>
          <a:xfrm>
            <a:off x="6666718" y="1313894"/>
            <a:ext cx="4554657" cy="4577905"/>
          </a:xfrm>
        </p:spPr>
        <p:txBody>
          <a:bodyPr>
            <a:noAutofit/>
          </a:bodyPr>
          <a:lstStyle/>
          <a:p>
            <a:pPr marL="0" indent="0" algn="ctr">
              <a:buNone/>
            </a:pPr>
            <a:r>
              <a:rPr lang="en-US" sz="2400" b="1"/>
              <a:t>Alliances</a:t>
            </a:r>
            <a:r>
              <a:rPr lang="en-US" sz="2400"/>
              <a:t>:</a:t>
            </a:r>
          </a:p>
          <a:p>
            <a:r>
              <a:rPr lang="en-US" sz="2400"/>
              <a:t>Mutually beneficial collaboration while remaining independent.</a:t>
            </a:r>
          </a:p>
          <a:p>
            <a:r>
              <a:rPr lang="en-US" sz="2400"/>
              <a:t>Not liable for another member’s losses.</a:t>
            </a:r>
          </a:p>
          <a:p>
            <a:r>
              <a:rPr lang="en-US" sz="2400"/>
              <a:t>Alliance members are only bound by the agreement terms.</a:t>
            </a:r>
          </a:p>
          <a:p>
            <a:r>
              <a:rPr lang="en-US" sz="2400"/>
              <a:t>Alliances can dissolve much easier.</a:t>
            </a:r>
          </a:p>
        </p:txBody>
      </p:sp>
    </p:spTree>
    <p:extLst>
      <p:ext uri="{BB962C8B-B14F-4D97-AF65-F5344CB8AC3E}">
        <p14:creationId xmlns:p14="http://schemas.microsoft.com/office/powerpoint/2010/main" val="2158778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8" name="Rectangle 107">
            <a:extLst>
              <a:ext uri="{FF2B5EF4-FFF2-40B4-BE49-F238E27FC236}">
                <a16:creationId xmlns:a16="http://schemas.microsoft.com/office/drawing/2014/main" id="{23BB7E73-E730-42EA-AACE-D1E323EA54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ectangle 108">
            <a:extLst>
              <a:ext uri="{FF2B5EF4-FFF2-40B4-BE49-F238E27FC236}">
                <a16:creationId xmlns:a16="http://schemas.microsoft.com/office/drawing/2014/main" id="{F1F6C2E9-B316-4410-88E5-74F044FC35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58144"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Rectangle 109">
            <a:extLst>
              <a:ext uri="{FF2B5EF4-FFF2-40B4-BE49-F238E27FC236}">
                <a16:creationId xmlns:a16="http://schemas.microsoft.com/office/drawing/2014/main" id="{83D07262-43A6-451F-9B19-77B943C639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626850" y="1"/>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AC0FC50-594C-A77B-3051-7707D6B85859}"/>
              </a:ext>
            </a:extLst>
          </p:cNvPr>
          <p:cNvSpPr>
            <a:spLocks noGrp="1"/>
          </p:cNvSpPr>
          <p:nvPr>
            <p:ph type="title"/>
          </p:nvPr>
        </p:nvSpPr>
        <p:spPr>
          <a:xfrm>
            <a:off x="501374" y="227681"/>
            <a:ext cx="9486690" cy="1550419"/>
          </a:xfrm>
        </p:spPr>
        <p:txBody>
          <a:bodyPr>
            <a:normAutofit fontScale="90000"/>
          </a:bodyPr>
          <a:lstStyle/>
          <a:p>
            <a:r>
              <a:rPr lang="en-US"/>
              <a:t>Importance of Strategic Alliances</a:t>
            </a:r>
            <a:br>
              <a:rPr lang="en-US"/>
            </a:br>
            <a:r>
              <a:rPr lang="en-US" sz="2000">
                <a:solidFill>
                  <a:schemeClr val="bg1"/>
                </a:solidFill>
              </a:rPr>
              <a:t>.</a:t>
            </a:r>
            <a:br>
              <a:rPr lang="en-US"/>
            </a:br>
            <a:r>
              <a:rPr lang="en-US" sz="3200"/>
              <a:t>They Can:</a:t>
            </a:r>
            <a:endParaRPr lang="en-US"/>
          </a:p>
        </p:txBody>
      </p:sp>
      <p:sp>
        <p:nvSpPr>
          <p:cNvPr id="3" name="Content Placeholder 2">
            <a:extLst>
              <a:ext uri="{FF2B5EF4-FFF2-40B4-BE49-F238E27FC236}">
                <a16:creationId xmlns:a16="http://schemas.microsoft.com/office/drawing/2014/main" id="{CC072730-E1B3-2BF9-1FA8-CB37688FC770}"/>
              </a:ext>
            </a:extLst>
          </p:cNvPr>
          <p:cNvSpPr>
            <a:spLocks noGrp="1"/>
          </p:cNvSpPr>
          <p:nvPr>
            <p:ph idx="1"/>
          </p:nvPr>
        </p:nvSpPr>
        <p:spPr>
          <a:xfrm>
            <a:off x="499379" y="1779993"/>
            <a:ext cx="10118314" cy="4799525"/>
          </a:xfrm>
        </p:spPr>
        <p:txBody>
          <a:bodyPr vert="horz" lIns="91440" tIns="45720" rIns="91440" bIns="45720" rtlCol="0" anchor="t">
            <a:normAutofit/>
          </a:bodyPr>
          <a:lstStyle/>
          <a:p>
            <a:pPr>
              <a:spcAft>
                <a:spcPts val="1800"/>
              </a:spcAft>
            </a:pPr>
            <a:r>
              <a:rPr lang="en-US">
                <a:ea typeface="+mn-lt"/>
                <a:cs typeface="+mn-lt"/>
              </a:rPr>
              <a:t>Helps small</a:t>
            </a:r>
            <a:r>
              <a:rPr lang="en-US" b="0" i="0"/>
              <a:t> and medium-sized enterprises (SMEs)</a:t>
            </a:r>
            <a:r>
              <a:rPr lang="en-US">
                <a:ea typeface="+mn-lt"/>
                <a:cs typeface="+mn-lt"/>
              </a:rPr>
              <a:t> access new resources like technology, capital, and expertise they might not be able to develop on their own. </a:t>
            </a:r>
          </a:p>
          <a:p>
            <a:pPr>
              <a:spcAft>
                <a:spcPts val="1800"/>
              </a:spcAft>
            </a:pPr>
            <a:r>
              <a:rPr lang="en-US">
                <a:ea typeface="+mn-lt"/>
                <a:cs typeface="+mn-lt"/>
              </a:rPr>
              <a:t>Expand into new markets by teaming up with a company already established there. </a:t>
            </a:r>
          </a:p>
          <a:p>
            <a:pPr>
              <a:spcAft>
                <a:spcPts val="1800"/>
              </a:spcAft>
            </a:pPr>
            <a:r>
              <a:rPr lang="en-US">
                <a:ea typeface="+mn-lt"/>
                <a:cs typeface="+mn-lt"/>
              </a:rPr>
              <a:t>Boost innovation through idea and resource sharing, fostering new products, services, and processes. </a:t>
            </a:r>
          </a:p>
          <a:p>
            <a:pPr>
              <a:spcAft>
                <a:spcPts val="1800"/>
              </a:spcAft>
            </a:pPr>
            <a:r>
              <a:rPr lang="en-US">
                <a:ea typeface="+mn-lt"/>
                <a:cs typeface="+mn-lt"/>
              </a:rPr>
              <a:t>Cut costs by sharing resources and expenses, ultimately enhancing profitability for both parties.</a:t>
            </a:r>
            <a:endParaRPr lang="en-US"/>
          </a:p>
          <a:p>
            <a:pPr>
              <a:spcAft>
                <a:spcPts val="1800"/>
              </a:spcAft>
            </a:pPr>
            <a:endParaRPr lang="en-US"/>
          </a:p>
        </p:txBody>
      </p:sp>
    </p:spTree>
    <p:extLst>
      <p:ext uri="{BB962C8B-B14F-4D97-AF65-F5344CB8AC3E}">
        <p14:creationId xmlns:p14="http://schemas.microsoft.com/office/powerpoint/2010/main" val="13299593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InterweaveVTI">
  <a:themeElements>
    <a:clrScheme name="Interweave-R1">
      <a:dk1>
        <a:srgbClr val="000000"/>
      </a:dk1>
      <a:lt1>
        <a:srgbClr val="FFFFFF"/>
      </a:lt1>
      <a:dk2>
        <a:srgbClr val="292C2D"/>
      </a:dk2>
      <a:lt2>
        <a:srgbClr val="DDDEDD"/>
      </a:lt2>
      <a:accent1>
        <a:srgbClr val="0BA5E8"/>
      </a:accent1>
      <a:accent2>
        <a:srgbClr val="5066E1"/>
      </a:accent2>
      <a:accent3>
        <a:srgbClr val="894EC0"/>
      </a:accent3>
      <a:accent4>
        <a:srgbClr val="E54196"/>
      </a:accent4>
      <a:accent5>
        <a:srgbClr val="BE4449"/>
      </a:accent5>
      <a:accent6>
        <a:srgbClr val="F55822"/>
      </a:accent6>
      <a:hlink>
        <a:srgbClr val="C22DD8"/>
      </a:hlink>
      <a:folHlink>
        <a:srgbClr val="737F82"/>
      </a:folHlink>
    </a:clrScheme>
    <a:fontScheme name="Interweave">
      <a:majorFont>
        <a:latin typeface="Neue Haas Grotesk Text Pro"/>
        <a:ea typeface=""/>
        <a:cs typeface=""/>
      </a:majorFont>
      <a:minorFont>
        <a:latin typeface="Neue Haas Grotesk Tex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InterweaveVTI" id="{2A5AE21D-FC75-4AD0-BC12-FA563BC24905}" vid="{9A4A41B8-EB69-44BB-8E15-B517E25CF8C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28</Slides>
  <Notes>5</Notes>
  <HiddenSlides>0</HiddenSlides>
  <ScaleCrop>false</ScaleCrop>
  <HeadingPairs>
    <vt:vector size="4" baseType="variant">
      <vt:variant>
        <vt:lpstr>Theme</vt:lpstr>
      </vt:variant>
      <vt:variant>
        <vt:i4>1</vt:i4>
      </vt:variant>
      <vt:variant>
        <vt:lpstr>Slide Titles</vt:lpstr>
      </vt:variant>
      <vt:variant>
        <vt:i4>28</vt:i4>
      </vt:variant>
    </vt:vector>
  </HeadingPairs>
  <TitlesOfParts>
    <vt:vector size="29" baseType="lpstr">
      <vt:lpstr>InterweaveVTI</vt:lpstr>
      <vt:lpstr>Successful Strategic Alliances</vt:lpstr>
      <vt:lpstr>Article Summary</vt:lpstr>
      <vt:lpstr>Cereal Partners Worldwide</vt:lpstr>
      <vt:lpstr>2016 Startup Accelerator</vt:lpstr>
      <vt:lpstr>In-Store Service Collaborations</vt:lpstr>
      <vt:lpstr>A Leader of Collaboration: Target</vt:lpstr>
      <vt:lpstr>Target + CVS Health</vt:lpstr>
      <vt:lpstr>Alliance vs. Partnerships</vt:lpstr>
      <vt:lpstr>Importance of Strategic Alliances . They Can:</vt:lpstr>
      <vt:lpstr>The Alliance Life Cycle</vt:lpstr>
      <vt:lpstr>How to Form/Manage Strategic Alliances </vt:lpstr>
      <vt:lpstr>How to Form/Manage Strategic Alliances </vt:lpstr>
      <vt:lpstr>Failed Alliances</vt:lpstr>
      <vt:lpstr>Heinz and McDonald’s</vt:lpstr>
      <vt:lpstr>PowerPoint Presentation</vt:lpstr>
      <vt:lpstr>Kraft and Starbucks</vt:lpstr>
      <vt:lpstr>PowerPoint Presentation</vt:lpstr>
      <vt:lpstr>Lego and Shell</vt:lpstr>
      <vt:lpstr>Retail vs. Transportation Alliances</vt:lpstr>
      <vt:lpstr>Unknown Costs of Alliances</vt:lpstr>
      <vt:lpstr>Costs of Failed Alliances</vt:lpstr>
      <vt:lpstr>Costs of Greenmail Alliances</vt:lpstr>
      <vt:lpstr>Costs of Successful Alliances</vt:lpstr>
      <vt:lpstr>Daniel’s Opinion</vt:lpstr>
      <vt:lpstr>Simon’s Opinion</vt:lpstr>
      <vt:lpstr>Isaiah’s Opinion</vt:lpstr>
      <vt:lpstr>Questions?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revision>2</cp:revision>
  <dcterms:created xsi:type="dcterms:W3CDTF">2024-03-12T17:54:19Z</dcterms:created>
  <dcterms:modified xsi:type="dcterms:W3CDTF">2024-05-03T16:21:04Z</dcterms:modified>
</cp:coreProperties>
</file>